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546" r:id="rId2"/>
    <p:sldId id="503" r:id="rId3"/>
    <p:sldId id="505" r:id="rId4"/>
    <p:sldId id="507" r:id="rId5"/>
    <p:sldId id="508" r:id="rId6"/>
    <p:sldId id="555" r:id="rId7"/>
    <p:sldId id="557" r:id="rId8"/>
    <p:sldId id="550" r:id="rId9"/>
    <p:sldId id="512" r:id="rId10"/>
    <p:sldId id="509" r:id="rId11"/>
    <p:sldId id="511" r:id="rId12"/>
    <p:sldId id="530" r:id="rId13"/>
    <p:sldId id="531" r:id="rId14"/>
    <p:sldId id="547" r:id="rId15"/>
    <p:sldId id="548" r:id="rId16"/>
    <p:sldId id="461" r:id="rId17"/>
    <p:sldId id="545" r:id="rId18"/>
    <p:sldId id="526" r:id="rId19"/>
    <p:sldId id="527" r:id="rId20"/>
    <p:sldId id="532" r:id="rId21"/>
    <p:sldId id="558" r:id="rId22"/>
    <p:sldId id="552" r:id="rId23"/>
    <p:sldId id="551" r:id="rId24"/>
    <p:sldId id="553" r:id="rId25"/>
    <p:sldId id="518" r:id="rId26"/>
    <p:sldId id="534" r:id="rId27"/>
    <p:sldId id="549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DAD700"/>
    <a:srgbClr val="000000"/>
    <a:srgbClr val="FF0000"/>
    <a:srgbClr val="0000C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6" autoAdjust="0"/>
    <p:restoredTop sz="94674"/>
  </p:normalViewPr>
  <p:slideViewPr>
    <p:cSldViewPr>
      <p:cViewPr>
        <p:scale>
          <a:sx n="148" d="100"/>
          <a:sy n="148" d="100"/>
        </p:scale>
        <p:origin x="440" y="-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C3F8B80-C383-1B43-91E9-2720F54543CA}" type="datetimeFigureOut">
              <a:rPr lang="en-US"/>
              <a:pPr>
                <a:defRPr/>
              </a:pPr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4041620-2CA9-9A43-AC64-F181E2E8D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2CAACD-8B60-6942-AE79-C2856435716C}" type="datetime1">
              <a:rPr lang="en-US"/>
              <a:pPr>
                <a:defRPr/>
              </a:pPr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54D27D-555E-6340-8689-741386F3C2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6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9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0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42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2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54D27D-555E-6340-8689-741386F3C2C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0" y="666936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6642556"/>
            <a:ext cx="65069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solidFill>
                  <a:schemeClr val="tx1"/>
                </a:solidFill>
              </a:rPr>
              <a:t>2nd International Scientific Symposium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nb-NO" sz="800" i="1" dirty="0" smtClean="0">
                <a:solidFill>
                  <a:schemeClr val="tx1"/>
                </a:solidFill>
                <a:ea typeface="Arial" charset="0"/>
                <a:cs typeface="Arial" charset="0"/>
              </a:rPr>
              <a:t>- </a:t>
            </a:r>
            <a:r>
              <a:rPr lang="nb-NO" sz="800" i="1" dirty="0" err="1" smtClean="0">
                <a:solidFill>
                  <a:schemeClr val="tx1"/>
                </a:solidFill>
                <a:ea typeface="Arial" charset="0"/>
                <a:cs typeface="Arial" charset="0"/>
              </a:rPr>
              <a:t>Functional</a:t>
            </a:r>
            <a:r>
              <a:rPr lang="nb-NO" sz="800" i="1" dirty="0" smtClean="0">
                <a:solidFill>
                  <a:schemeClr val="tx1"/>
                </a:solidFill>
                <a:ea typeface="Arial" charset="0"/>
                <a:cs typeface="Arial" charset="0"/>
              </a:rPr>
              <a:t> Renal </a:t>
            </a:r>
            <a:r>
              <a:rPr lang="nb-NO" sz="800" i="1" dirty="0" err="1" smtClean="0">
                <a:solidFill>
                  <a:schemeClr val="tx1"/>
                </a:solidFill>
                <a:ea typeface="Arial" charset="0"/>
                <a:cs typeface="Arial" charset="0"/>
              </a:rPr>
              <a:t>Imaging</a:t>
            </a:r>
            <a:r>
              <a:rPr lang="nb-NO" sz="800" i="1" dirty="0" smtClean="0">
                <a:solidFill>
                  <a:schemeClr val="tx1"/>
                </a:solidFill>
                <a:ea typeface="Arial" charset="0"/>
                <a:cs typeface="Arial" charset="0"/>
              </a:rPr>
              <a:t>, Berlin </a:t>
            </a:r>
            <a:r>
              <a:rPr lang="nb-NO" sz="800" i="1" dirty="0" err="1" smtClean="0">
                <a:solidFill>
                  <a:schemeClr val="tx1"/>
                </a:solidFill>
                <a:ea typeface="Arial" charset="0"/>
                <a:cs typeface="Arial" charset="0"/>
              </a:rPr>
              <a:t>Oct</a:t>
            </a:r>
            <a:r>
              <a:rPr lang="nb-NO" sz="800" i="1" dirty="0" smtClean="0">
                <a:solidFill>
                  <a:schemeClr val="tx1"/>
                </a:solidFill>
                <a:ea typeface="Arial" charset="0"/>
                <a:cs typeface="Arial" charset="0"/>
              </a:rPr>
              <a:t> 11-13</a:t>
            </a:r>
            <a:r>
              <a:rPr lang="en-US" sz="800" baseline="0" dirty="0" smtClean="0">
                <a:solidFill>
                  <a:schemeClr val="tx1"/>
                </a:solidFill>
              </a:rPr>
              <a:t>, 2017   |    </a:t>
            </a:r>
            <a:r>
              <a:rPr lang="en-US" sz="800" baseline="0" dirty="0" smtClean="0"/>
              <a:t>Arvid Lundervold, University of Bergen</a:t>
            </a:r>
            <a:r>
              <a:rPr lang="en-US" sz="800" dirty="0" smtClean="0"/>
              <a:t>     |</a:t>
            </a:r>
            <a:endParaRPr lang="en-US" sz="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444208" y="6642556"/>
            <a:ext cx="26997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</a:t>
            </a:r>
            <a:r>
              <a:rPr lang="en-US" sz="800" dirty="0" err="1" smtClean="0"/>
              <a:t>github.com</a:t>
            </a:r>
            <a:r>
              <a:rPr lang="en-US" sz="800" dirty="0" smtClean="0"/>
              <a:t>/</a:t>
            </a:r>
            <a:r>
              <a:rPr lang="en-US" sz="800" dirty="0" err="1" smtClean="0"/>
              <a:t>arvidl</a:t>
            </a:r>
            <a:r>
              <a:rPr lang="en-US" sz="800" dirty="0" smtClean="0"/>
              <a:t>/</a:t>
            </a:r>
            <a:r>
              <a:rPr lang="en-US" sz="800" dirty="0" err="1" smtClean="0"/>
              <a:t>dce</a:t>
            </a:r>
            <a:r>
              <a:rPr lang="en-US" sz="800" dirty="0" smtClean="0"/>
              <a:t>-</a:t>
            </a:r>
            <a:r>
              <a:rPr lang="en-US" sz="800" dirty="0" err="1" smtClean="0"/>
              <a:t>mri</a:t>
            </a:r>
            <a:r>
              <a:rPr lang="en-US" sz="800" dirty="0" smtClean="0"/>
              <a:t>-renal-pathophysiology</a:t>
            </a:r>
            <a:endParaRPr lang="en-US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65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hyperlink" Target="http://www.cost.eu/COST_Actions/ca/CA16103" TargetMode="External"/><Relationship Id="rId6" Type="http://schemas.openxmlformats.org/officeDocument/2006/relationships/hyperlink" Target="https://github.com/arvidl/dce-mri-renal-pathophysiology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risgeospatial.com/ProductsandSolutions/GeospatialProducts/IDL.aspx" TargetMode="External"/><Relationship Id="rId4" Type="http://schemas.openxmlformats.org/officeDocument/2006/relationships/hyperlink" Target="https://sites.google.com/site/plaresmedima" TargetMode="External"/><Relationship Id="rId5" Type="http://schemas.openxmlformats.org/officeDocument/2006/relationships/hyperlink" Target="http://ikrsrv1.medma.uni-heidelberg.de/redmine/projects/ummperfusion" TargetMode="External"/><Relationship Id="rId6" Type="http://schemas.openxmlformats.org/officeDocument/2006/relationships/hyperlink" Target="http://www.osirix-viewer.com/" TargetMode="External"/><Relationship Id="rId7" Type="http://schemas.openxmlformats.org/officeDocument/2006/relationships/hyperlink" Target="https://github.com/petmri/ROCKETSHIP" TargetMode="External"/><Relationship Id="rId8" Type="http://schemas.openxmlformats.org/officeDocument/2006/relationships/hyperlink" Target="http://www.mathwork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laresmedima/PMI-0.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cemriS4" TargetMode="External"/><Relationship Id="rId4" Type="http://schemas.openxmlformats.org/officeDocument/2006/relationships/hyperlink" Target="http://www.r-project.org/" TargetMode="External"/><Relationship Id="rId5" Type="http://schemas.openxmlformats.org/officeDocument/2006/relationships/hyperlink" Target="https://cran.r-project.org/web/packages/DATforDCEMRI" TargetMode="External"/><Relationship Id="rId6" Type="http://schemas.openxmlformats.org/officeDocument/2006/relationships/hyperlink" Target="https://github.com/davidssmith/DCEMRI.jl" TargetMode="External"/><Relationship Id="rId7" Type="http://schemas.openxmlformats.org/officeDocument/2006/relationships/hyperlink" Target="https://www.ncbi.nlm.nih.gov/pubmed/25922795" TargetMode="External"/><Relationship Id="rId8" Type="http://schemas.openxmlformats.org/officeDocument/2006/relationships/hyperlink" Target="http://julialang.org/" TargetMode="External"/><Relationship Id="rId9" Type="http://schemas.openxmlformats.org/officeDocument/2006/relationships/hyperlink" Target="https://github.com/welcheb/pydcemri" TargetMode="External"/><Relationship Id="rId10" Type="http://schemas.openxmlformats.org/officeDocument/2006/relationships/hyperlink" Target="http://www.python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cemri.sourceforge.net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746252" y="3032956"/>
            <a:ext cx="778687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>
                <a:latin typeface="Arial" charset="0"/>
              </a:rPr>
              <a:t> </a:t>
            </a:r>
            <a:r>
              <a:rPr lang="nb-NO" dirty="0" smtClean="0">
                <a:latin typeface="Arial" charset="0"/>
              </a:rPr>
              <a:t>Prof. Arvid Lundervold </a:t>
            </a:r>
            <a:r>
              <a:rPr lang="nb-NO" sz="1200" dirty="0" err="1" smtClean="0">
                <a:latin typeface="Arial" charset="0"/>
              </a:rPr>
              <a:t>BSc</a:t>
            </a:r>
            <a:r>
              <a:rPr lang="nb-NO" sz="1200" dirty="0" smtClean="0">
                <a:latin typeface="Arial" charset="0"/>
              </a:rPr>
              <a:t>, MD, </a:t>
            </a:r>
            <a:r>
              <a:rPr lang="nb-NO" sz="1200" dirty="0" err="1" smtClean="0">
                <a:latin typeface="Arial" charset="0"/>
              </a:rPr>
              <a:t>PhD</a:t>
            </a:r>
            <a:endParaRPr lang="nb-NO" sz="1200" dirty="0" smtClean="0">
              <a:latin typeface="Arial" charset="0"/>
            </a:endParaRPr>
          </a:p>
          <a:p>
            <a:pPr algn="ctr"/>
            <a:endParaRPr lang="nb-NO" sz="600" dirty="0">
              <a:latin typeface="Arial" charset="0"/>
            </a:endParaRPr>
          </a:p>
          <a:p>
            <a:pPr algn="ctr"/>
            <a:r>
              <a:rPr lang="nb-NO" sz="1600" dirty="0" err="1" smtClean="0">
                <a:latin typeface="Arial" charset="0"/>
              </a:rPr>
              <a:t>Neuroinformatics</a:t>
            </a:r>
            <a:r>
              <a:rPr lang="nb-NO" sz="1600" dirty="0" smtClean="0">
                <a:latin typeface="Arial" charset="0"/>
              </a:rPr>
              <a:t> and Image Analysis Laboratory, Neural Networks Research Group</a:t>
            </a:r>
          </a:p>
          <a:p>
            <a:pPr algn="ctr"/>
            <a:r>
              <a:rPr lang="nb-NO" sz="1600" dirty="0" smtClean="0">
                <a:latin typeface="Arial" charset="0"/>
              </a:rPr>
              <a:t>Department </a:t>
            </a:r>
            <a:r>
              <a:rPr lang="nb-NO" sz="1600" dirty="0" err="1" smtClean="0">
                <a:latin typeface="Arial" charset="0"/>
              </a:rPr>
              <a:t>of</a:t>
            </a:r>
            <a:r>
              <a:rPr lang="nb-NO" sz="1600" dirty="0" smtClean="0">
                <a:latin typeface="Arial" charset="0"/>
              </a:rPr>
              <a:t> </a:t>
            </a:r>
            <a:r>
              <a:rPr lang="nb-NO" sz="1600" dirty="0" err="1" smtClean="0">
                <a:latin typeface="Arial" charset="0"/>
              </a:rPr>
              <a:t>Biomedicine</a:t>
            </a:r>
            <a:endParaRPr lang="nb-NO" sz="1600" dirty="0" smtClean="0">
              <a:latin typeface="Arial" charset="0"/>
            </a:endParaRPr>
          </a:p>
          <a:p>
            <a:pPr algn="ctr"/>
            <a:endParaRPr lang="nb-NO" sz="800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dirty="0" err="1" smtClean="0">
                <a:latin typeface="Arial" charset="0"/>
              </a:rPr>
              <a:t>University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>
                <a:latin typeface="Arial" charset="0"/>
              </a:rPr>
              <a:t>of</a:t>
            </a:r>
            <a:r>
              <a:rPr lang="nb-NO" dirty="0">
                <a:latin typeface="Arial" charset="0"/>
              </a:rPr>
              <a:t> </a:t>
            </a:r>
            <a:r>
              <a:rPr lang="nb-NO" dirty="0" smtClean="0">
                <a:latin typeface="Arial" charset="0"/>
              </a:rPr>
              <a:t>Bergen</a:t>
            </a:r>
          </a:p>
          <a:p>
            <a:pPr algn="ctr"/>
            <a:r>
              <a:rPr lang="nb-NO" dirty="0" smtClean="0"/>
              <a:t>Norway</a:t>
            </a:r>
            <a:endParaRPr lang="en-US" dirty="0">
              <a:latin typeface="Arial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5516" y="620688"/>
            <a:ext cx="8712968" cy="1739726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40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9501" y="698923"/>
            <a:ext cx="851386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</a:rPr>
              <a:t>2nd International Scientific </a:t>
            </a:r>
            <a:r>
              <a:rPr lang="en-US" sz="900" i="1" dirty="0" smtClean="0">
                <a:solidFill>
                  <a:schemeClr val="bg1"/>
                </a:solidFill>
              </a:rPr>
              <a:t>Symposium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nb-NO" sz="900" i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-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Functional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 Renal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Imaging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: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Where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Physiology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,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Nephrology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,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Radiology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 and </a:t>
            </a:r>
            <a:r>
              <a:rPr lang="nb-NO" sz="900" i="1" dirty="0" err="1">
                <a:solidFill>
                  <a:schemeClr val="bg1"/>
                </a:solidFill>
                <a:ea typeface="Arial" charset="0"/>
                <a:cs typeface="Arial" charset="0"/>
              </a:rPr>
              <a:t>Physics</a:t>
            </a:r>
            <a:r>
              <a:rPr lang="nb-NO" sz="900" i="1" dirty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nb-NO" sz="900" i="1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Meet</a:t>
            </a:r>
            <a:r>
              <a:rPr lang="nb-NO" sz="900" i="1" dirty="0" smtClean="0">
                <a:solidFill>
                  <a:schemeClr val="bg1"/>
                </a:solidFill>
                <a:ea typeface="Arial" charset="0"/>
                <a:cs typeface="Arial" charset="0"/>
              </a:rPr>
              <a:t>, </a:t>
            </a:r>
            <a:r>
              <a:rPr lang="nb-NO" sz="9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Berlin </a:t>
            </a:r>
            <a:r>
              <a:rPr lang="nb-NO" sz="900" dirty="0" err="1" smtClean="0">
                <a:solidFill>
                  <a:schemeClr val="bg1"/>
                </a:solidFill>
                <a:ea typeface="Arial" charset="0"/>
                <a:cs typeface="Arial" charset="0"/>
              </a:rPr>
              <a:t>Oct</a:t>
            </a:r>
            <a:r>
              <a:rPr lang="nb-NO" sz="9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12</a:t>
            </a:r>
            <a:r>
              <a:rPr lang="nb-NO" sz="900" baseline="30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</a:t>
            </a:r>
            <a:r>
              <a:rPr lang="nb-NO" sz="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2017 09:00-09:20 </a:t>
            </a:r>
            <a:endParaRPr lang="nb-NO" sz="9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5556" y="1309448"/>
            <a:ext cx="81836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What DCE MRI can(not) tell us about renal pathophysiology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5856" y="2098804"/>
            <a:ext cx="28777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a typeface="Arial" charset="0"/>
                <a:cs typeface="Arial" charset="0"/>
                <a:hlinkClick r:id="rId5"/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  <a:ea typeface="Arial" charset="0"/>
                <a:cs typeface="Arial" charset="0"/>
                <a:hlinkClick r:id="rId5"/>
              </a:rPr>
              <a:t>www.cost.eu/COST_Actions/ca/CA16103</a:t>
            </a:r>
            <a:r>
              <a:rPr lang="en-US" sz="1000" dirty="0" smtClean="0">
                <a:solidFill>
                  <a:schemeClr val="bg1"/>
                </a:solidFill>
                <a:ea typeface="Arial" charset="0"/>
                <a:cs typeface="Arial" charset="0"/>
              </a:rPr>
              <a:t> 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3988" y="6587480"/>
            <a:ext cx="1854097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" dirty="0" err="1" smtClean="0"/>
              <a:t>Lerman</a:t>
            </a:r>
            <a:r>
              <a:rPr lang="en-US" sz="400" dirty="0" smtClean="0"/>
              <a:t> LO, </a:t>
            </a:r>
            <a:r>
              <a:rPr lang="en-US" sz="400" dirty="0" err="1" smtClean="0"/>
              <a:t>Textor</a:t>
            </a:r>
            <a:r>
              <a:rPr lang="en-US" sz="400" dirty="0" smtClean="0"/>
              <a:t> SC (</a:t>
            </a:r>
            <a:r>
              <a:rPr lang="en-US" sz="400" dirty="0" err="1" smtClean="0"/>
              <a:t>eds</a:t>
            </a:r>
            <a:r>
              <a:rPr lang="en-US" sz="400" dirty="0" smtClean="0"/>
              <a:t>). Renal Vascular Disease, Springer 2014</a:t>
            </a:r>
            <a:endParaRPr lang="en-US" sz="400" dirty="0"/>
          </a:p>
        </p:txBody>
      </p:sp>
      <p:sp>
        <p:nvSpPr>
          <p:cNvPr id="4" name="TextBox 3"/>
          <p:cNvSpPr txBox="1"/>
          <p:nvPr/>
        </p:nvSpPr>
        <p:spPr>
          <a:xfrm>
            <a:off x="2332795" y="2384884"/>
            <a:ext cx="4219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Syllabus: </a:t>
            </a:r>
            <a:r>
              <a:rPr lang="en-US" sz="1100" dirty="0">
                <a:hlinkClick r:id="rId6"/>
              </a:rPr>
              <a:t>https://</a:t>
            </a:r>
            <a:r>
              <a:rPr lang="en-US" sz="1100" dirty="0" smtClean="0">
                <a:hlinkClick r:id="rId6"/>
              </a:rPr>
              <a:t>github.com/arvidl/dce-mri-renal-pathophysiology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8" y="6627130"/>
            <a:ext cx="9137035" cy="222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5074792"/>
            <a:ext cx="2376264" cy="16339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t="5760"/>
          <a:stretch/>
        </p:blipFill>
        <p:spPr>
          <a:xfrm>
            <a:off x="2771800" y="5045884"/>
            <a:ext cx="3471926" cy="1731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0452" y="43987"/>
            <a:ext cx="468052" cy="463932"/>
          </a:xfrm>
          <a:prstGeom prst="rect">
            <a:avLst/>
          </a:prstGeom>
        </p:spPr>
      </p:pic>
      <p:pic>
        <p:nvPicPr>
          <p:cNvPr id="15" name="kidney_slice10_frame10_roi_comp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17534" y="4988924"/>
            <a:ext cx="2510950" cy="16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53" y="1128545"/>
            <a:ext cx="5711547" cy="3992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6655" y="5159862"/>
            <a:ext cx="5119821" cy="1329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41" y="1484784"/>
            <a:ext cx="30396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X,a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00" dirty="0" smtClean="0">
                <a:latin typeface="Arial" charset="0"/>
                <a:ea typeface="Arial" charset="0"/>
                <a:cs typeface="Arial" charset="0"/>
              </a:rPr>
              <a:t>     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plasma concentration of X in renal artery</a:t>
            </a:r>
            <a:endParaRPr lang="en-US" sz="24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1376" y="2276872"/>
            <a:ext cx="2927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X,v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     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plasma concentration of X in renal vein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41" y="3137483"/>
            <a:ext cx="250741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  <a:p>
            <a:endParaRPr lang="en-US" sz="5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renal plasma flow in renal artery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26" y="3857563"/>
            <a:ext cx="239520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2000" baseline="-25000" dirty="0" err="1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renal plasma flow in renal vein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380" y="4680719"/>
            <a:ext cx="211628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500" dirty="0" smtClean="0">
                <a:latin typeface="Arial" charset="0"/>
                <a:ea typeface="Arial" charset="0"/>
                <a:cs typeface="Arial" charset="0"/>
              </a:rPr>
              <a:t>       </a:t>
            </a: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concentration of X in urine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766" y="5426350"/>
            <a:ext cx="289374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0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00" dirty="0" smtClean="0">
                <a:latin typeface="Arial" charset="0"/>
                <a:ea typeface="Arial" charset="0"/>
                <a:cs typeface="Arial" charset="0"/>
              </a:rPr>
              <a:t>         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urine flow  (volume urine per time unit)</a:t>
            </a:r>
            <a:endParaRPr lang="en-US" sz="2000" baseline="-25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230" y="513537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.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2977" y="164665"/>
            <a:ext cx="638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of a solute or tracer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8299" y="786190"/>
            <a:ext cx="5969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 X is not synthesized, degraded, </a:t>
            </a:r>
            <a:r>
              <a:rPr lang="en-US" sz="16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or </a:t>
            </a:r>
            <a:r>
              <a:rPr lang="en-US" sz="16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accumulated in the kidney 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550" y="6461144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5085184"/>
            <a:ext cx="175881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Arterial input of X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05473" y="5085184"/>
            <a:ext cx="19190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smtClean="0"/>
              <a:t>Venous </a:t>
            </a:r>
            <a:r>
              <a:rPr lang="en-US" sz="1600" dirty="0" smtClean="0"/>
              <a:t>output of X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383352" y="5085184"/>
            <a:ext cx="17251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smtClean="0"/>
              <a:t>Urine </a:t>
            </a:r>
            <a:r>
              <a:rPr lang="en-US" sz="1600" dirty="0" smtClean="0"/>
              <a:t>output of X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208066" y="164665"/>
            <a:ext cx="1811714" cy="8463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DCE-MRI</a:t>
            </a:r>
          </a:p>
          <a:p>
            <a:endParaRPr lang="en-US" sz="700" dirty="0" smtClean="0"/>
          </a:p>
          <a:p>
            <a:r>
              <a:rPr lang="en-US" sz="2000" dirty="0"/>
              <a:t>b</a:t>
            </a:r>
            <a:r>
              <a:rPr lang="en-US" sz="2000" dirty="0" smtClean="0"/>
              <a:t>asic principle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2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6" y="1953116"/>
            <a:ext cx="3332744" cy="111806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196541" y="2284763"/>
            <a:ext cx="44746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3402" y="565417"/>
            <a:ext cx="754263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2602" y="5205654"/>
            <a:ext cx="50757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5453" y="2888325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46095" y="3740899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19795" y="2583007"/>
            <a:ext cx="496778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="1" baseline="-2500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1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873" y="1695364"/>
            <a:ext cx="92044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/>
              <a:t>e</a:t>
            </a:r>
            <a:r>
              <a:rPr lang="en-US" sz="1400" b="1" i="1" dirty="0" smtClean="0"/>
              <a:t>xcreted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57909" y="1700808"/>
            <a:ext cx="80182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filtered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115280" y="1700808"/>
            <a:ext cx="1159293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reabsorbed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172346" y="1700808"/>
            <a:ext cx="920445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Amount</a:t>
            </a:r>
          </a:p>
          <a:p>
            <a:pPr algn="ctr"/>
            <a:r>
              <a:rPr lang="en-US" sz="1400" b="1" i="1" dirty="0" smtClean="0"/>
              <a:t>secreted</a:t>
            </a:r>
          </a:p>
          <a:p>
            <a:pPr algn="ctr"/>
            <a:r>
              <a:rPr lang="en-US" sz="1400" dirty="0"/>
              <a:t>p</a:t>
            </a:r>
            <a:r>
              <a:rPr lang="en-US" sz="1400" dirty="0" smtClean="0"/>
              <a:t>er unit</a:t>
            </a:r>
          </a:p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dirty="0" smtClean="0"/>
              <a:t> vein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30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4" y="5425152"/>
            <a:ext cx="2073104" cy="1172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362" y="5667310"/>
            <a:ext cx="2053670" cy="937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6" y="4342628"/>
            <a:ext cx="4535996" cy="9225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9" y="3356992"/>
            <a:ext cx="3096344" cy="7539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1520" y="296094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Clearance of X</a:t>
            </a:r>
            <a:r>
              <a:rPr lang="en-US" b="1" dirty="0" smtClean="0"/>
              <a:t>, C</a:t>
            </a:r>
            <a:r>
              <a:rPr lang="en-US" b="1" baseline="-25000" dirty="0" smtClean="0"/>
              <a:t>X</a:t>
            </a:r>
            <a:endParaRPr lang="en-US" b="1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959932" y="4175792"/>
            <a:ext cx="671979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GFR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8144" y="504939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X,a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41312" y="3191429"/>
            <a:ext cx="247927" cy="272483"/>
            <a:chOff x="4211960" y="1664804"/>
            <a:chExt cx="252028" cy="360040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241312" y="4061177"/>
            <a:ext cx="247927" cy="272483"/>
            <a:chOff x="4211960" y="1664804"/>
            <a:chExt cx="252028" cy="36004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389" y="5554916"/>
            <a:ext cx="682312" cy="3943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244408" y="5589240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X,v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 0</a:t>
            </a:r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smtClean="0"/>
              <a:t> vein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6350" y="5301208"/>
            <a:ext cx="1340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Input into</a:t>
            </a:r>
          </a:p>
          <a:p>
            <a:pPr algn="ctr"/>
            <a:r>
              <a:rPr lang="en-US" sz="1200" dirty="0" smtClean="0"/>
              <a:t>Bowman’s space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1475656" y="5307595"/>
            <a:ext cx="9364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Output into</a:t>
            </a:r>
          </a:p>
          <a:p>
            <a:pPr algn="ctr"/>
            <a:r>
              <a:rPr lang="en-US" sz="1200" dirty="0" smtClean="0"/>
              <a:t>urine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6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98972" y="366440"/>
            <a:ext cx="3760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“ Mass balance “ </a:t>
            </a:r>
          </a:p>
          <a:p>
            <a:r>
              <a:rPr lang="en-US" sz="2000" dirty="0" smtClean="0">
                <a:ea typeface="Arial" charset="0"/>
                <a:cs typeface="Arial" charset="0"/>
              </a:rPr>
              <a:t>  clearance of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a substance X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365598"/>
            <a:ext cx="2073104" cy="1172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362" y="5667310"/>
            <a:ext cx="2053670" cy="9379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36" y="4315916"/>
            <a:ext cx="4535996" cy="92257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9" y="3356992"/>
            <a:ext cx="3096344" cy="75391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1520" y="296094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Clearance of X</a:t>
            </a:r>
            <a:r>
              <a:rPr lang="en-US" b="1" dirty="0" smtClean="0"/>
              <a:t>, C</a:t>
            </a:r>
            <a:r>
              <a:rPr lang="en-US" b="1" baseline="-25000" dirty="0" smtClean="0"/>
              <a:t>X</a:t>
            </a:r>
            <a:endParaRPr lang="en-US" b="1" baseline="-250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36" y="1664804"/>
            <a:ext cx="3326133" cy="1115844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135845" y="2284763"/>
            <a:ext cx="44746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59932" y="4149080"/>
            <a:ext cx="671979" cy="36933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GFR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5597" t="1027" r="8137"/>
          <a:stretch/>
        </p:blipFill>
        <p:spPr>
          <a:xfrm>
            <a:off x="4824028" y="0"/>
            <a:ext cx="4235717" cy="57766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00632" y="23262"/>
            <a:ext cx="2524283" cy="18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3402" y="565417"/>
            <a:ext cx="754263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Arial" charset="0"/>
                <a:ea typeface="Arial" charset="0"/>
                <a:cs typeface="Arial" charset="0"/>
              </a:rPr>
              <a:t>RPF</a:t>
            </a:r>
            <a:r>
              <a:rPr lang="en-US" sz="1600" b="1" baseline="-25000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37363" y="2358319"/>
            <a:ext cx="66792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GFR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241312" y="3191429"/>
            <a:ext cx="247927" cy="272483"/>
            <a:chOff x="4211960" y="1664804"/>
            <a:chExt cx="252028" cy="360040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241312" y="4061177"/>
            <a:ext cx="247927" cy="272483"/>
            <a:chOff x="4211960" y="1664804"/>
            <a:chExt cx="252028" cy="36004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211960" y="1664804"/>
              <a:ext cx="252028" cy="36004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4973402" y="5623300"/>
            <a:ext cx="4086343" cy="10039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741050" y="5815910"/>
            <a:ext cx="1295446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</a:t>
            </a:r>
            <a:r>
              <a:rPr lang="en-US" b="1" baseline="-25000" dirty="0" err="1" smtClean="0"/>
              <a:t>glucose</a:t>
            </a:r>
            <a:r>
              <a:rPr lang="en-US" b="1" baseline="-25000" dirty="0" smtClean="0"/>
              <a:t>  </a:t>
            </a:r>
            <a:r>
              <a:rPr lang="en-US" b="1" dirty="0" smtClean="0"/>
              <a:t>= 0</a:t>
            </a:r>
            <a:endParaRPr 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5040052" y="5589240"/>
            <a:ext cx="1520553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</a:t>
            </a:r>
            <a:r>
              <a:rPr lang="en-US" b="1" baseline="-25000" dirty="0" err="1" smtClean="0"/>
              <a:t>inulin</a:t>
            </a:r>
            <a:r>
              <a:rPr lang="en-US" b="1" baseline="-25000" dirty="0" smtClean="0"/>
              <a:t>  </a:t>
            </a:r>
            <a:r>
              <a:rPr lang="en-US" b="1" dirty="0" smtClean="0"/>
              <a:t>= GFR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040052" y="5997964"/>
            <a:ext cx="1563539" cy="349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b="1" baseline="-25000" dirty="0" smtClean="0"/>
              <a:t>PAH    </a:t>
            </a:r>
            <a:r>
              <a:rPr lang="en-US" b="1" dirty="0" smtClean="0"/>
              <a:t>= </a:t>
            </a:r>
            <a:r>
              <a:rPr lang="en-US" b="1" dirty="0" err="1" smtClean="0"/>
              <a:t>RPF</a:t>
            </a:r>
            <a:r>
              <a:rPr lang="en-US" baseline="-25000" dirty="0" err="1" smtClean="0"/>
              <a:t>a</a:t>
            </a:r>
            <a:endParaRPr lang="en-US" baseline="-25000" dirty="0"/>
          </a:p>
        </p:txBody>
      </p:sp>
      <p:sp>
        <p:nvSpPr>
          <p:cNvPr id="33" name="Rectangle 32"/>
          <p:cNvSpPr/>
          <p:nvPr/>
        </p:nvSpPr>
        <p:spPr>
          <a:xfrm>
            <a:off x="6445822" y="6032024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~ 600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 </a:t>
            </a:r>
            <a:r>
              <a:rPr lang="fr-FR" sz="1400" dirty="0" err="1">
                <a:solidFill>
                  <a:prstClr val="black"/>
                </a:solidFill>
                <a:latin typeface="+mn-lt"/>
              </a:rPr>
              <a:t>mL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/min</a:t>
            </a:r>
            <a:endParaRPr lang="en-US" sz="1400" dirty="0">
              <a:latin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45822" y="5623300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~ 125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 </a:t>
            </a:r>
            <a:r>
              <a:rPr lang="fr-FR" sz="1400" dirty="0" err="1">
                <a:solidFill>
                  <a:prstClr val="black"/>
                </a:solidFill>
                <a:latin typeface="+mn-lt"/>
              </a:rPr>
              <a:t>mL</a:t>
            </a:r>
            <a:r>
              <a:rPr lang="fr-FR" sz="1400" dirty="0">
                <a:solidFill>
                  <a:prstClr val="black"/>
                </a:solidFill>
                <a:latin typeface="+mn-lt"/>
              </a:rPr>
              <a:t>/min</a:t>
            </a:r>
            <a:endParaRPr lang="en-US" sz="1400" dirty="0"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42602" y="5205654"/>
            <a:ext cx="507571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5453" y="2888325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46095" y="3740899"/>
            <a:ext cx="518364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1600" b="1" baseline="-25000" dirty="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519795" y="2583007"/>
            <a:ext cx="496778" cy="320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="1" baseline="-25000" smtClean="0">
                <a:latin typeface="Arial" charset="0"/>
                <a:ea typeface="Arial" charset="0"/>
                <a:cs typeface="Arial" charset="0"/>
              </a:rPr>
              <a:t>X </a:t>
            </a:r>
            <a:r>
              <a:rPr lang="en-US" sz="1100" b="1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100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49487" y="6388436"/>
            <a:ext cx="3741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charset="0"/>
                <a:ea typeface="Arial" charset="0"/>
                <a:cs typeface="Arial" charset="0"/>
              </a:rPr>
              <a:t>Filtration fraction,  FF = GFR / RPF</a:t>
            </a:r>
            <a:r>
              <a:rPr lang="en-US" sz="1100" b="1" dirty="0" smtClean="0">
                <a:latin typeface="Arial" charset="0"/>
                <a:ea typeface="Arial" charset="0"/>
                <a:cs typeface="Arial" charset="0"/>
              </a:rPr>
              <a:t> 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411971" y="6397587"/>
            <a:ext cx="636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fr-FR" sz="1400" smtClean="0">
                <a:solidFill>
                  <a:prstClr val="black"/>
                </a:solidFill>
                <a:latin typeface="+mn-lt"/>
              </a:rPr>
              <a:t>~ 0.2</a:t>
            </a:r>
            <a:endParaRPr lang="en-US" sz="1400" dirty="0"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4028" y="81621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Afferent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>
            <a:off x="4896036" y="1125905"/>
            <a:ext cx="88197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Glomerular</a:t>
            </a:r>
          </a:p>
          <a:p>
            <a:r>
              <a:rPr lang="en-US" sz="1100" dirty="0" smtClean="0"/>
              <a:t>capillary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4915127" y="1881989"/>
            <a:ext cx="8370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Bowman’s</a:t>
            </a:r>
          </a:p>
          <a:p>
            <a:r>
              <a:rPr lang="en-US" sz="1100" dirty="0" smtClean="0"/>
              <a:t>space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8352420" y="45785"/>
            <a:ext cx="69442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E</a:t>
            </a:r>
            <a:r>
              <a:rPr lang="en-US" sz="1100" dirty="0" smtClean="0"/>
              <a:t>fferent</a:t>
            </a:r>
          </a:p>
          <a:p>
            <a:r>
              <a:rPr lang="en-US" sz="1100" dirty="0" smtClean="0"/>
              <a:t>arteriole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8184614" y="4173537"/>
            <a:ext cx="61747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Tubule</a:t>
            </a:r>
          </a:p>
          <a:p>
            <a:r>
              <a:rPr lang="en-US" sz="1100" dirty="0" smtClean="0"/>
              <a:t>lumen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>
            <a:off x="8064388" y="4653136"/>
            <a:ext cx="65274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Renal</a:t>
            </a:r>
          </a:p>
          <a:p>
            <a:r>
              <a:rPr lang="en-US" sz="1400" smtClean="0"/>
              <a:t> vein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6350" y="5301208"/>
            <a:ext cx="1340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Input into</a:t>
            </a:r>
          </a:p>
          <a:p>
            <a:pPr algn="ctr"/>
            <a:r>
              <a:rPr lang="en-US" sz="1200" dirty="0" smtClean="0"/>
              <a:t>Bowman’s space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1475656" y="5271591"/>
            <a:ext cx="9364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Output into</a:t>
            </a:r>
          </a:p>
          <a:p>
            <a:pPr algn="ctr"/>
            <a:r>
              <a:rPr lang="en-US" sz="1200" dirty="0" smtClean="0"/>
              <a:t>urine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210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3508" y="3668831"/>
            <a:ext cx="500605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+mn-lt"/>
              </a:rPr>
              <a:t>Ao</a:t>
            </a:r>
            <a:r>
              <a:rPr lang="en-US" sz="8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 </a:t>
            </a:r>
            <a:r>
              <a:rPr lang="en-US" sz="1600" dirty="0" smtClean="0">
                <a:latin typeface="+mn-lt"/>
              </a:rPr>
              <a:t>- aorta (AIF) </a:t>
            </a:r>
            <a:r>
              <a:rPr lang="en-US" sz="1200" dirty="0" smtClean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[</a:t>
            </a:r>
            <a:r>
              <a:rPr lang="en-US" sz="1400" dirty="0" err="1" smtClean="0">
                <a:latin typeface="+mn-lt"/>
              </a:rPr>
              <a:t>mM</a:t>
            </a:r>
            <a:r>
              <a:rPr lang="en-US" sz="1400" dirty="0" smtClean="0">
                <a:latin typeface="+mn-lt"/>
              </a:rPr>
              <a:t>  X/ mL whole blood]</a:t>
            </a:r>
          </a:p>
          <a:p>
            <a:r>
              <a:rPr lang="en-US" b="1" dirty="0" smtClean="0">
                <a:latin typeface="+mn-lt"/>
              </a:rPr>
              <a:t>A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intrarenal </a:t>
            </a:r>
            <a:r>
              <a:rPr lang="en-US" sz="1600" dirty="0">
                <a:latin typeface="+mn-lt"/>
              </a:rPr>
              <a:t>arteries and glomerular </a:t>
            </a:r>
            <a:r>
              <a:rPr lang="en-US" sz="1600" dirty="0" smtClean="0">
                <a:latin typeface="+mn-lt"/>
              </a:rPr>
              <a:t>vessels</a:t>
            </a:r>
          </a:p>
          <a:p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                                </a:t>
            </a:r>
            <a:r>
              <a:rPr lang="en-US" sz="1400" dirty="0">
                <a:ea typeface="Arial" charset="0"/>
                <a:cs typeface="Arial" charset="0"/>
              </a:rPr>
              <a:t>[</a:t>
            </a:r>
            <a:r>
              <a:rPr lang="en-US" sz="1400" dirty="0" err="1">
                <a:ea typeface="Arial" charset="0"/>
                <a:cs typeface="Arial" charset="0"/>
              </a:rPr>
              <a:t>mM</a:t>
            </a:r>
            <a:r>
              <a:rPr lang="en-US" sz="1400" dirty="0">
                <a:ea typeface="Arial" charset="0"/>
                <a:cs typeface="Arial" charset="0"/>
              </a:rPr>
              <a:t> X</a:t>
            </a:r>
            <a:r>
              <a:rPr lang="en-US" sz="1400" dirty="0" smtClean="0">
                <a:ea typeface="Arial" charset="0"/>
                <a:cs typeface="Arial" charset="0"/>
              </a:rPr>
              <a:t> / </a:t>
            </a:r>
            <a:r>
              <a:rPr lang="en-US" sz="1400" dirty="0">
                <a:ea typeface="Arial" charset="0"/>
                <a:cs typeface="Arial" charset="0"/>
              </a:rPr>
              <a:t>mL </a:t>
            </a:r>
            <a:r>
              <a:rPr lang="en-US" sz="1400" dirty="0" smtClean="0">
                <a:ea typeface="Arial" charset="0"/>
                <a:cs typeface="Arial" charset="0"/>
              </a:rPr>
              <a:t>plasma]</a:t>
            </a:r>
            <a:endParaRPr lang="en-US" sz="1400" dirty="0"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+mn-lt"/>
              </a:rPr>
              <a:t>P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proximal </a:t>
            </a:r>
            <a:r>
              <a:rPr lang="en-US" sz="1600" dirty="0">
                <a:latin typeface="+mn-lt"/>
              </a:rPr>
              <a:t>convoluted </a:t>
            </a:r>
            <a:r>
              <a:rPr lang="en-US" sz="1600" dirty="0" smtClean="0">
                <a:latin typeface="+mn-lt"/>
              </a:rPr>
              <a:t>tubule </a:t>
            </a:r>
            <a:r>
              <a:rPr lang="en-US" sz="1200" dirty="0"/>
              <a:t>[</a:t>
            </a:r>
            <a:r>
              <a:rPr lang="en-US" sz="1200" dirty="0" err="1"/>
              <a:t>mM</a:t>
            </a:r>
            <a:r>
              <a:rPr lang="en-US" sz="1200" dirty="0"/>
              <a:t> X / mL tubular fluid</a:t>
            </a:r>
            <a:r>
              <a:rPr lang="en-US" sz="1200" dirty="0" smtClean="0"/>
              <a:t>]</a:t>
            </a:r>
            <a:endParaRPr lang="en-US" sz="1600" dirty="0">
              <a:latin typeface="+mn-lt"/>
            </a:endParaRPr>
          </a:p>
          <a:p>
            <a:r>
              <a:rPr lang="en-US" b="1" dirty="0" smtClean="0">
                <a:latin typeface="+mn-lt"/>
              </a:rPr>
              <a:t>L</a:t>
            </a:r>
            <a:r>
              <a:rPr lang="en-US" sz="400" b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(</a:t>
            </a:r>
            <a:r>
              <a:rPr lang="en-US" i="1" dirty="0" smtClean="0">
                <a:latin typeface="+mn-lt"/>
              </a:rPr>
              <a:t>t</a:t>
            </a:r>
            <a:r>
              <a:rPr lang="en-US" dirty="0" smtClean="0">
                <a:latin typeface="+mn-lt"/>
              </a:rPr>
              <a:t>) - </a:t>
            </a:r>
            <a:r>
              <a:rPr lang="en-US" sz="1600" dirty="0" smtClean="0">
                <a:latin typeface="+mn-lt"/>
              </a:rPr>
              <a:t>loop </a:t>
            </a:r>
            <a:r>
              <a:rPr lang="en-US" sz="1600" dirty="0">
                <a:latin typeface="+mn-lt"/>
              </a:rPr>
              <a:t>of </a:t>
            </a:r>
            <a:r>
              <a:rPr lang="en-US" sz="1600" dirty="0" smtClean="0">
                <a:latin typeface="+mn-lt"/>
              </a:rPr>
              <a:t>Henle</a:t>
            </a:r>
            <a:r>
              <a:rPr lang="en-US" sz="1600" dirty="0" smtClean="0"/>
              <a:t>  </a:t>
            </a:r>
            <a:r>
              <a:rPr lang="en-US" sz="1400" dirty="0"/>
              <a:t>[</a:t>
            </a:r>
            <a:r>
              <a:rPr lang="en-US" sz="1400" dirty="0" err="1"/>
              <a:t>mM</a:t>
            </a:r>
            <a:r>
              <a:rPr lang="en-US" sz="1400" dirty="0"/>
              <a:t> X</a:t>
            </a:r>
            <a:r>
              <a:rPr lang="en-US" sz="1400" dirty="0" smtClean="0"/>
              <a:t> / </a:t>
            </a:r>
            <a:r>
              <a:rPr lang="en-US" sz="1400" dirty="0"/>
              <a:t>mL </a:t>
            </a:r>
            <a:r>
              <a:rPr lang="en-US" sz="1400" dirty="0" smtClean="0"/>
              <a:t>tubular fluid]</a:t>
            </a:r>
            <a:endParaRPr lang="en-US" sz="1400" dirty="0"/>
          </a:p>
          <a:p>
            <a:endParaRPr lang="en-US" sz="1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0" y="3751657"/>
            <a:ext cx="3968742" cy="22599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87523" y="980728"/>
            <a:ext cx="423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Simplified three-compartment </a:t>
            </a:r>
            <a:r>
              <a:rPr lang="en-US" sz="1600" b="1" dirty="0" smtClean="0"/>
              <a:t>model for</a:t>
            </a:r>
          </a:p>
          <a:p>
            <a:r>
              <a:rPr lang="en-US" sz="1600" b="1" dirty="0" smtClean="0"/>
              <a:t>determination of </a:t>
            </a:r>
            <a:r>
              <a:rPr lang="en-US" sz="1600" b="1" dirty="0"/>
              <a:t>single-kidney </a:t>
            </a:r>
            <a:r>
              <a:rPr lang="en-US" sz="1600" b="1" dirty="0" smtClean="0"/>
              <a:t>GFR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4896036" y="1052736"/>
            <a:ext cx="40679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Conservation of mass </a:t>
            </a:r>
            <a:r>
              <a:rPr lang="en-US" sz="1600" dirty="0" smtClean="0"/>
              <a:t>(simplified model)</a:t>
            </a:r>
            <a:r>
              <a:rPr lang="en-US" sz="1600" b="1" dirty="0" smtClean="0"/>
              <a:t>: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27984" y="6037547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System of 3 coupled ordinary differential equations</a:t>
            </a:r>
            <a:r>
              <a:rPr lang="en-US" sz="1400" dirty="0" smtClean="0"/>
              <a:t>, </a:t>
            </a:r>
            <a:r>
              <a:rPr lang="en-US" sz="1400" b="1" dirty="0" smtClean="0"/>
              <a:t>ODEs</a:t>
            </a:r>
            <a:endParaRPr lang="en-US" sz="1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61" y="2320155"/>
            <a:ext cx="2270894" cy="2702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166" y="2725030"/>
            <a:ext cx="360040" cy="3067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56502" y="1959089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cortex       medulla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343067" y="2211117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[mL]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618520" y="2700655"/>
            <a:ext cx="19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r>
              <a:rPr lang="en-US" sz="1400" dirty="0" smtClean="0"/>
              <a:t>  </a:t>
            </a:r>
            <a:r>
              <a:rPr lang="en-US" sz="1600" dirty="0" smtClean="0"/>
              <a:t>volume of P  [mL]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964" y="3061327"/>
            <a:ext cx="432556" cy="3676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47214" y="3013475"/>
            <a:ext cx="18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1600" dirty="0" smtClean="0"/>
              <a:t>volume of L  [mL]</a:t>
            </a:r>
            <a:endParaRPr lang="en-US" sz="1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1" y="1666439"/>
            <a:ext cx="4904367" cy="1788376"/>
          </a:xfrm>
          <a:prstGeom prst="rect">
            <a:avLst/>
          </a:prstGeom>
        </p:spPr>
      </p:pic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323528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67544" y="296652"/>
            <a:ext cx="86769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b="1" dirty="0" smtClean="0"/>
              <a:t>Three-</a:t>
            </a:r>
            <a:r>
              <a:rPr lang="nb-NO" sz="2400" b="1" dirty="0" err="1" smtClean="0"/>
              <a:t>compartment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modeling</a:t>
            </a:r>
            <a:r>
              <a:rPr lang="nb-NO" sz="2400" b="1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renal </a:t>
            </a:r>
            <a:r>
              <a:rPr lang="nb-NO" sz="2400" dirty="0" err="1" smtClean="0"/>
              <a:t>perfusion</a:t>
            </a:r>
            <a:r>
              <a:rPr lang="nb-NO" sz="2400" dirty="0" smtClean="0"/>
              <a:t> and </a:t>
            </a:r>
            <a:r>
              <a:rPr lang="nb-NO" sz="2400" dirty="0" err="1" smtClean="0"/>
              <a:t>filtration</a:t>
            </a:r>
            <a:endParaRPr lang="nb-NO" sz="1600" dirty="0"/>
          </a:p>
        </p:txBody>
      </p:sp>
      <p:sp>
        <p:nvSpPr>
          <p:cNvPr id="24" name="Rectangle 23"/>
          <p:cNvSpPr/>
          <p:nvPr/>
        </p:nvSpPr>
        <p:spPr>
          <a:xfrm>
            <a:off x="4191226" y="2634878"/>
            <a:ext cx="167691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+mn-lt"/>
              </a:rPr>
              <a:t>Dashed </a:t>
            </a:r>
            <a:r>
              <a:rPr lang="en-US" sz="1200" dirty="0">
                <a:latin typeface="+mn-lt"/>
              </a:rPr>
              <a:t>lines represent </a:t>
            </a:r>
            <a:r>
              <a:rPr lang="en-US" sz="1200" b="1" dirty="0">
                <a:latin typeface="+mn-lt"/>
              </a:rPr>
              <a:t>tracer-free fluid resorption</a:t>
            </a:r>
            <a:r>
              <a:rPr lang="en-US" sz="1200" dirty="0">
                <a:latin typeface="+mn-lt"/>
              </a:rPr>
              <a:t>, </a:t>
            </a:r>
            <a:r>
              <a:rPr lang="en-US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terms of fractions of </a:t>
            </a:r>
            <a:r>
              <a:rPr lang="en-US" sz="1200" dirty="0" smtClean="0">
                <a:latin typeface="+mn-lt"/>
              </a:rPr>
              <a:t>GFR: </a:t>
            </a:r>
            <a:r>
              <a:rPr lang="en-US" sz="1200" dirty="0" err="1" smtClean="0">
                <a:latin typeface="+mn-lt"/>
              </a:rPr>
              <a:t>f</a:t>
            </a:r>
            <a:r>
              <a:rPr lang="en-US" sz="1200" baseline="-25000" dirty="0" err="1" smtClean="0">
                <a:latin typeface="+mn-lt"/>
              </a:rPr>
              <a:t>P</a:t>
            </a:r>
            <a:r>
              <a:rPr lang="en-US" sz="1200" dirty="0" smtClean="0">
                <a:latin typeface="+mn-lt"/>
              </a:rPr>
              <a:t>, </a:t>
            </a:r>
            <a:r>
              <a:rPr lang="en-US" sz="1200" dirty="0" err="1" smtClean="0">
                <a:latin typeface="+mn-lt"/>
              </a:rPr>
              <a:t>f</a:t>
            </a:r>
            <a:r>
              <a:rPr lang="en-US" sz="1200" baseline="-25000" dirty="0" err="1" smtClean="0">
                <a:latin typeface="+mn-lt"/>
              </a:rPr>
              <a:t>L</a:t>
            </a:r>
            <a:r>
              <a:rPr lang="en-US" sz="1200" dirty="0" err="1" smtClean="0">
                <a:latin typeface="+mn-lt"/>
              </a:rPr>
              <a:t>.</a:t>
            </a:r>
            <a:r>
              <a:rPr lang="en-US" sz="1200" dirty="0" smtClean="0">
                <a:latin typeface="+mn-lt"/>
              </a:rPr>
              <a:t> </a:t>
            </a:r>
          </a:p>
          <a:p>
            <a:endParaRPr lang="en-US" sz="9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528" y="5358698"/>
            <a:ext cx="330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RPF</a:t>
            </a:r>
            <a:r>
              <a:rPr lang="en-US" sz="1600" dirty="0" smtClean="0"/>
              <a:t> = Renal plasma flow  </a:t>
            </a:r>
            <a:r>
              <a:rPr lang="en-US" sz="1400" dirty="0" smtClean="0"/>
              <a:t>[mL/min]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01202" y="5682734"/>
            <a:ext cx="3902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GFR</a:t>
            </a:r>
            <a:r>
              <a:rPr lang="en-US" sz="1600" dirty="0" smtClean="0"/>
              <a:t> = Glomerular filtration rate  </a:t>
            </a:r>
            <a:r>
              <a:rPr lang="en-US" sz="1400" dirty="0" smtClean="0"/>
              <a:t>[mL/min]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12882" y="6006770"/>
            <a:ext cx="4043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Hct</a:t>
            </a:r>
            <a:r>
              <a:rPr lang="en-US" sz="1600" dirty="0" smtClean="0"/>
              <a:t> = hematocrit,   </a:t>
            </a:r>
            <a:r>
              <a:rPr lang="en-US" sz="1400" dirty="0" smtClean="0">
                <a:ea typeface="Arial" charset="0"/>
                <a:cs typeface="Arial" charset="0"/>
              </a:rPr>
              <a:t>(1 </a:t>
            </a:r>
            <a:r>
              <a:rPr lang="mr-IN" sz="1400" dirty="0" smtClean="0">
                <a:ea typeface="Arial" charset="0"/>
                <a:cs typeface="Arial" charset="0"/>
              </a:rPr>
              <a:t>–</a:t>
            </a:r>
            <a:r>
              <a:rPr lang="en-US" sz="1400" dirty="0" smtClean="0">
                <a:ea typeface="Arial" charset="0"/>
                <a:cs typeface="Arial" charset="0"/>
              </a:rPr>
              <a:t> </a:t>
            </a:r>
            <a:r>
              <a:rPr lang="en-US" sz="1400" dirty="0" err="1" smtClean="0">
                <a:ea typeface="Arial" charset="0"/>
                <a:cs typeface="Arial" charset="0"/>
              </a:rPr>
              <a:t>Hct</a:t>
            </a:r>
            <a:r>
              <a:rPr lang="en-US" sz="1400" dirty="0" smtClean="0">
                <a:ea typeface="Arial" charset="0"/>
                <a:cs typeface="Arial" charset="0"/>
              </a:rPr>
              <a:t>) = plasma fraction</a:t>
            </a:r>
            <a:endParaRPr lang="en-US" sz="1600" dirty="0"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154935" y="2266866"/>
            <a:ext cx="72008" cy="160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055035" y="2247121"/>
            <a:ext cx="72008" cy="160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80620" y="1454512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= </a:t>
            </a:r>
            <a:r>
              <a:rPr lang="en-US" smtClean="0"/>
              <a:t>tracer substance  </a:t>
            </a:r>
            <a:r>
              <a:rPr lang="en-US" sz="1600" dirty="0" smtClean="0"/>
              <a:t>(e.g. </a:t>
            </a:r>
            <a:r>
              <a:rPr lang="en-US" sz="1600" dirty="0" err="1" smtClean="0"/>
              <a:t>Gd</a:t>
            </a:r>
            <a:r>
              <a:rPr lang="en-US" sz="1600" dirty="0" smtClean="0"/>
              <a:t>)</a:t>
            </a:r>
            <a:endParaRPr lang="en-US" sz="1600" dirty="0"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5439" y="1953416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1583" y="1952836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baseline="-25000" dirty="0" smtClean="0"/>
              <a:t> </a:t>
            </a:r>
            <a:r>
              <a:rPr lang="en-US" sz="800" dirty="0" smtClean="0"/>
              <a:t>-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L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668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7523" y="980728"/>
            <a:ext cx="423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/>
              <a:t>Simplified three-compartment </a:t>
            </a:r>
            <a:r>
              <a:rPr lang="en-US" sz="1600" b="1" dirty="0" smtClean="0"/>
              <a:t>model for</a:t>
            </a:r>
          </a:p>
          <a:p>
            <a:r>
              <a:rPr lang="en-US" sz="1600" b="1" dirty="0" smtClean="0"/>
              <a:t>determination of </a:t>
            </a:r>
            <a:r>
              <a:rPr lang="en-US" sz="1600" b="1" dirty="0"/>
              <a:t>single-kidney </a:t>
            </a:r>
            <a:r>
              <a:rPr lang="en-US" sz="1600" b="1" dirty="0" smtClean="0"/>
              <a:t>GFR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368562" y="1271644"/>
            <a:ext cx="2945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Conservation of mass</a:t>
            </a:r>
            <a:endParaRPr lang="en-US" sz="200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666439"/>
            <a:ext cx="4904367" cy="1788376"/>
          </a:xfrm>
          <a:prstGeom prst="rect">
            <a:avLst/>
          </a:prstGeom>
        </p:spPr>
      </p:pic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576064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67544" y="296652"/>
            <a:ext cx="8676963" cy="5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400" b="1" dirty="0" smtClean="0"/>
              <a:t>Three-</a:t>
            </a:r>
            <a:r>
              <a:rPr lang="nb-NO" sz="2400" b="1" dirty="0" err="1" smtClean="0"/>
              <a:t>compartment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modeling</a:t>
            </a:r>
            <a:r>
              <a:rPr lang="nb-NO" sz="2400" b="1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renal </a:t>
            </a:r>
            <a:r>
              <a:rPr lang="nb-NO" sz="2400" dirty="0" err="1" smtClean="0"/>
              <a:t>perfusion</a:t>
            </a:r>
            <a:r>
              <a:rPr lang="nb-NO" sz="2400" dirty="0" smtClean="0"/>
              <a:t> and </a:t>
            </a:r>
            <a:r>
              <a:rPr lang="nb-NO" sz="2400" dirty="0" err="1" smtClean="0"/>
              <a:t>filtration</a:t>
            </a:r>
            <a:endParaRPr lang="nb-NO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125439" y="1953416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421583" y="1952836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(1 </a:t>
            </a:r>
            <a:r>
              <a:rPr lang="mr-IN" sz="800" dirty="0" smtClean="0"/>
              <a:t>–</a:t>
            </a:r>
            <a:r>
              <a:rPr lang="en-US" sz="800" dirty="0" smtClean="0"/>
              <a:t>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P</a:t>
            </a:r>
            <a:r>
              <a:rPr lang="en-US" sz="800" baseline="-25000" dirty="0" smtClean="0"/>
              <a:t> </a:t>
            </a:r>
            <a:r>
              <a:rPr lang="en-US" sz="800" dirty="0" smtClean="0"/>
              <a:t>- </a:t>
            </a:r>
            <a:r>
              <a:rPr lang="en-US" sz="800" dirty="0" err="1" smtClean="0"/>
              <a:t>f</a:t>
            </a:r>
            <a:r>
              <a:rPr lang="en-US" sz="800" baseline="-25000" dirty="0" err="1" smtClean="0"/>
              <a:t>L</a:t>
            </a:r>
            <a:r>
              <a:rPr lang="en-US" sz="800" dirty="0" smtClean="0"/>
              <a:t>)</a:t>
            </a:r>
            <a:r>
              <a:rPr lang="en-US" sz="300" dirty="0" smtClean="0"/>
              <a:t> </a:t>
            </a:r>
            <a:r>
              <a:rPr lang="en-US" sz="800" dirty="0" smtClean="0"/>
              <a:t>GFR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02" y="4367309"/>
            <a:ext cx="2728482" cy="773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33" y="5037734"/>
            <a:ext cx="3053947" cy="659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159" y="5867394"/>
            <a:ext cx="519843" cy="3339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850" y="5877272"/>
            <a:ext cx="511260" cy="3122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3338" y="5840957"/>
            <a:ext cx="5264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volumes          and            from </a:t>
            </a:r>
            <a:r>
              <a:rPr lang="en-US" sz="1600" b="1" dirty="0" smtClean="0"/>
              <a:t>segmented 3D MRI</a:t>
            </a:r>
            <a:endParaRPr lang="en-US" sz="16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549" y="4094620"/>
            <a:ext cx="566425" cy="2704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3528" y="3429000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MR measurements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33" name="Rectangle 32"/>
          <p:cNvSpPr/>
          <p:nvPr/>
        </p:nvSpPr>
        <p:spPr>
          <a:xfrm>
            <a:off x="395536" y="4041068"/>
            <a:ext cx="49646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The </a:t>
            </a:r>
            <a:r>
              <a:rPr lang="en-US" sz="1600" dirty="0" smtClean="0"/>
              <a:t>AIF,                from MR </a:t>
            </a:r>
            <a:r>
              <a:rPr lang="en-US" sz="1600" b="1" dirty="0" err="1" smtClean="0"/>
              <a:t>renography</a:t>
            </a:r>
            <a:r>
              <a:rPr lang="en-US" sz="1600" dirty="0" smtClean="0"/>
              <a:t> (DCE-MRI) 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3201825" y="4607919"/>
            <a:ext cx="22156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from MR </a:t>
            </a:r>
            <a:r>
              <a:rPr lang="en-US" sz="1600" b="1" dirty="0" err="1" smtClean="0"/>
              <a:t>renography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3354225" y="5209455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/>
              <a:t>   MR </a:t>
            </a:r>
            <a:r>
              <a:rPr lang="en-US" sz="1600" b="1" dirty="0" err="1" smtClean="0"/>
              <a:t>renography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131788" y="2941783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/>
              <a:t>Parameters estimated</a:t>
            </a:r>
            <a:r>
              <a:rPr lang="en-US" sz="2000" dirty="0" smtClean="0"/>
              <a:t>: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7182814" y="3871500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RPF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193512" y="4257757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GFR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50191" y="4641201"/>
            <a:ext cx="40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f</a:t>
            </a:r>
            <a:r>
              <a:rPr lang="en-US" sz="2000" b="1" baseline="-25000" smtClean="0"/>
              <a:t>P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7250223" y="5007541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f</a:t>
            </a:r>
            <a:r>
              <a:rPr lang="en-US" sz="2000" b="1" baseline="-25000" smtClean="0"/>
              <a:t>L</a:t>
            </a:r>
            <a:endParaRPr lang="en-US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7243980" y="5378635"/>
            <a:ext cx="726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/>
              <a:t>V</a:t>
            </a:r>
            <a:r>
              <a:rPr lang="en-US" sz="2000" b="1" baseline="-25000" smtClean="0"/>
              <a:t>A,Cx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7250223" y="5765194"/>
            <a:ext cx="850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V</a:t>
            </a:r>
            <a:r>
              <a:rPr lang="en-US" sz="2000" b="1" baseline="-25000" dirty="0" err="1" smtClean="0"/>
              <a:t>A,Med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6180006" y="3337247"/>
            <a:ext cx="2640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(with some simplifying assumptions)</a:t>
            </a:r>
            <a:endParaRPr lang="en-US" sz="12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5940152" y="3061585"/>
            <a:ext cx="0" cy="3247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4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079"/>
          <a:stretch/>
        </p:blipFill>
        <p:spPr>
          <a:xfrm>
            <a:off x="508" y="24011"/>
            <a:ext cx="9144000" cy="65733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" y="0"/>
            <a:ext cx="9141863" cy="764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80628"/>
            <a:ext cx="5811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DCE-MRI of the moving kidney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43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4"/>
          <a:srcRect b="11952"/>
          <a:stretch>
            <a:fillRect/>
          </a:stretch>
        </p:blipFill>
        <p:spPr bwMode="auto">
          <a:xfrm>
            <a:off x="1259632" y="3937700"/>
            <a:ext cx="6696744" cy="247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503548" y="146275"/>
            <a:ext cx="846094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nb-NO" sz="2000" b="1" dirty="0" err="1" smtClean="0"/>
              <a:t>Pharmacokinetic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modeling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of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perfusion</a:t>
            </a:r>
            <a:r>
              <a:rPr lang="nb-NO" sz="2000" b="1" dirty="0" smtClean="0"/>
              <a:t> and </a:t>
            </a:r>
            <a:r>
              <a:rPr lang="nb-NO" sz="2000" b="1" dirty="0" err="1" smtClean="0"/>
              <a:t>filtration</a:t>
            </a:r>
            <a:r>
              <a:rPr lang="nb-NO" sz="2000" b="1" dirty="0" smtClean="0"/>
              <a:t> </a:t>
            </a:r>
            <a:r>
              <a:rPr lang="nb-NO" sz="2000" b="1" dirty="0" err="1" smtClean="0"/>
              <a:t>using</a:t>
            </a:r>
            <a:r>
              <a:rPr lang="nb-NO" sz="2000" b="1" dirty="0" smtClean="0"/>
              <a:t> DCE-MRI</a:t>
            </a:r>
            <a:endParaRPr lang="nb-NO" sz="1400" b="1" dirty="0"/>
          </a:p>
        </p:txBody>
      </p:sp>
      <p:sp>
        <p:nvSpPr>
          <p:cNvPr id="58373" name="Text Box 9"/>
          <p:cNvSpPr txBox="1">
            <a:spLocks noChangeArrowheads="1"/>
          </p:cNvSpPr>
          <p:nvPr/>
        </p:nvSpPr>
        <p:spPr bwMode="auto">
          <a:xfrm>
            <a:off x="6264188" y="4005064"/>
            <a:ext cx="15568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900" dirty="0"/>
              <a:t>R. </a:t>
            </a:r>
            <a:r>
              <a:rPr lang="nb-NO" sz="900" dirty="0" err="1"/>
              <a:t>Sance</a:t>
            </a:r>
            <a:r>
              <a:rPr lang="nb-NO" sz="900" dirty="0"/>
              <a:t> et al., </a:t>
            </a:r>
            <a:r>
              <a:rPr lang="nb-NO" sz="900" dirty="0" smtClean="0"/>
              <a:t>ISPA 2006</a:t>
            </a:r>
            <a:endParaRPr lang="en-US" sz="900" dirty="0"/>
          </a:p>
        </p:txBody>
      </p:sp>
      <p:sp>
        <p:nvSpPr>
          <p:cNvPr id="58374" name="Rectangle 10"/>
          <p:cNvSpPr>
            <a:spLocks noChangeArrowheads="1"/>
          </p:cNvSpPr>
          <p:nvPr/>
        </p:nvSpPr>
        <p:spPr bwMode="auto">
          <a:xfrm>
            <a:off x="892175" y="5889625"/>
            <a:ext cx="344488" cy="346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Text Box 12"/>
          <p:cNvSpPr txBox="1">
            <a:spLocks noChangeArrowheads="1"/>
          </p:cNvSpPr>
          <p:nvPr/>
        </p:nvSpPr>
        <p:spPr bwMode="auto">
          <a:xfrm>
            <a:off x="323528" y="6381328"/>
            <a:ext cx="8748464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900" dirty="0" smtClean="0"/>
              <a:t>Lee VS </a:t>
            </a:r>
            <a:r>
              <a:rPr lang="nb-NO" sz="900" dirty="0"/>
              <a:t>et al. </a:t>
            </a:r>
            <a:r>
              <a:rPr lang="nb-NO" sz="900" dirty="0" smtClean="0"/>
              <a:t>Renal </a:t>
            </a:r>
            <a:r>
              <a:rPr lang="nb-NO" sz="900" dirty="0" err="1"/>
              <a:t>function</a:t>
            </a:r>
            <a:r>
              <a:rPr lang="nb-NO" sz="900" dirty="0"/>
              <a:t> </a:t>
            </a:r>
            <a:r>
              <a:rPr lang="nb-NO" sz="900" dirty="0" err="1"/>
              <a:t>measurements</a:t>
            </a:r>
            <a:r>
              <a:rPr lang="nb-NO" sz="900" dirty="0"/>
              <a:t> from MR </a:t>
            </a:r>
            <a:r>
              <a:rPr lang="nb-NO" sz="900" dirty="0" err="1"/>
              <a:t>renography</a:t>
            </a:r>
            <a:r>
              <a:rPr lang="nb-NO" sz="900" dirty="0"/>
              <a:t> and a </a:t>
            </a:r>
            <a:r>
              <a:rPr lang="nb-NO" sz="900" dirty="0" err="1"/>
              <a:t>simplified</a:t>
            </a:r>
            <a:r>
              <a:rPr lang="nb-NO" sz="900" dirty="0"/>
              <a:t> </a:t>
            </a:r>
            <a:r>
              <a:rPr lang="nb-NO" sz="900" dirty="0" err="1"/>
              <a:t>multicompartmental</a:t>
            </a:r>
            <a:r>
              <a:rPr lang="nb-NO" sz="900" dirty="0"/>
              <a:t> </a:t>
            </a:r>
            <a:r>
              <a:rPr lang="nb-NO" sz="900" dirty="0" err="1" smtClean="0"/>
              <a:t>model</a:t>
            </a:r>
            <a:r>
              <a:rPr lang="nb-NO" sz="900" dirty="0" smtClean="0"/>
              <a:t>. </a:t>
            </a:r>
            <a:r>
              <a:rPr lang="nb-NO" sz="900" dirty="0"/>
              <a:t>Am J </a:t>
            </a:r>
            <a:r>
              <a:rPr lang="nb-NO" sz="900" dirty="0" err="1"/>
              <a:t>Physiol</a:t>
            </a:r>
            <a:r>
              <a:rPr lang="nb-NO" sz="900" dirty="0"/>
              <a:t> Renal </a:t>
            </a:r>
            <a:r>
              <a:rPr lang="nb-NO" sz="900" dirty="0" err="1"/>
              <a:t>Physiol</a:t>
            </a:r>
            <a:r>
              <a:rPr lang="nb-NO" sz="900" dirty="0"/>
              <a:t> </a:t>
            </a:r>
            <a:r>
              <a:rPr lang="nb-NO" sz="900" dirty="0" smtClean="0"/>
              <a:t> 2007;292:</a:t>
            </a:r>
            <a:r>
              <a:rPr lang="it-IT" sz="900" dirty="0" smtClean="0"/>
              <a:t>F1548–F1559</a:t>
            </a:r>
            <a:r>
              <a:rPr lang="it-IT" sz="900" dirty="0"/>
              <a:t>.</a:t>
            </a:r>
          </a:p>
        </p:txBody>
      </p:sp>
      <p:pic>
        <p:nvPicPr>
          <p:cNvPr id="2" name="kidney_unreg_reg_time_series_4_fps_TaX4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8556" y="774069"/>
            <a:ext cx="6527800" cy="3263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516" y="1723041"/>
            <a:ext cx="761747" cy="1021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The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</a:t>
            </a:r>
            <a:r>
              <a:rPr lang="en-US" sz="1400" dirty="0" smtClean="0"/>
              <a:t>oving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kidney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40183" y="1413406"/>
            <a:ext cx="930063" cy="1345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/>
              <a:t>The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m</a:t>
            </a:r>
            <a:r>
              <a:rPr lang="en-US" sz="1400" dirty="0" smtClean="0"/>
              <a:t>otion-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corrected</a:t>
            </a:r>
          </a:p>
          <a:p>
            <a:pPr>
              <a:lnSpc>
                <a:spcPct val="150000"/>
              </a:lnSpc>
            </a:pPr>
            <a:r>
              <a:rPr lang="en-US" sz="1400" dirty="0" smtClean="0"/>
              <a:t>kidney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7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99" y="1517945"/>
            <a:ext cx="5040560" cy="22350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6453336"/>
            <a:ext cx="81003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Sourbron  et al. </a:t>
            </a:r>
            <a:r>
              <a:rPr lang="en-US" sz="800" dirty="0"/>
              <a:t>MRI-Measurement of Perfusion and Glomerular Filtration in the Human Kidney With a Separable Compartment </a:t>
            </a:r>
            <a:r>
              <a:rPr lang="en-US" sz="800" dirty="0" smtClean="0"/>
              <a:t>Model. Investigative </a:t>
            </a:r>
            <a:r>
              <a:rPr lang="en-US" sz="800" dirty="0"/>
              <a:t>Radiology  </a:t>
            </a:r>
            <a:r>
              <a:rPr lang="en-US" sz="800" dirty="0" smtClean="0"/>
              <a:t>2008;43:40-48.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404664"/>
            <a:ext cx="80602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MRI-measurement </a:t>
            </a:r>
            <a:r>
              <a:rPr lang="en-US" sz="2400" dirty="0"/>
              <a:t>of </a:t>
            </a:r>
            <a:r>
              <a:rPr lang="en-US" sz="2400" dirty="0" smtClean="0"/>
              <a:t>perfusion </a:t>
            </a:r>
            <a:r>
              <a:rPr lang="en-US" sz="2400" dirty="0"/>
              <a:t>and </a:t>
            </a:r>
            <a:r>
              <a:rPr lang="en-US" sz="2400" dirty="0" smtClean="0"/>
              <a:t>glomerular </a:t>
            </a:r>
            <a:r>
              <a:rPr lang="en-US" sz="2400" dirty="0"/>
              <a:t>f</a:t>
            </a:r>
            <a:r>
              <a:rPr lang="en-US" sz="2400" dirty="0" smtClean="0"/>
              <a:t>iltration in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h</a:t>
            </a:r>
            <a:r>
              <a:rPr lang="en-US" sz="2400" dirty="0" smtClean="0"/>
              <a:t>uman </a:t>
            </a:r>
            <a:r>
              <a:rPr lang="en-US" sz="2400" dirty="0"/>
              <a:t>k</a:t>
            </a:r>
            <a:r>
              <a:rPr lang="en-US" sz="2400" dirty="0" smtClean="0"/>
              <a:t>idney </a:t>
            </a:r>
            <a:r>
              <a:rPr lang="en-US" sz="2400" dirty="0"/>
              <a:t>w</a:t>
            </a:r>
            <a:r>
              <a:rPr lang="en-US" sz="2400" dirty="0" smtClean="0"/>
              <a:t>ith </a:t>
            </a:r>
            <a:r>
              <a:rPr lang="en-US" sz="2400" dirty="0"/>
              <a:t>a </a:t>
            </a:r>
            <a:r>
              <a:rPr lang="en-US" sz="2400" dirty="0" smtClean="0"/>
              <a:t>separable </a:t>
            </a:r>
            <a:r>
              <a:rPr lang="en-US" sz="2400" dirty="0"/>
              <a:t>c</a:t>
            </a:r>
            <a:r>
              <a:rPr lang="en-US" sz="2400" dirty="0" smtClean="0"/>
              <a:t>ompartment </a:t>
            </a:r>
            <a:r>
              <a:rPr lang="en-US" sz="2400" dirty="0"/>
              <a:t>m</a:t>
            </a:r>
            <a:r>
              <a:rPr lang="en-US" sz="2400" dirty="0" smtClean="0"/>
              <a:t>odel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06134" y="3789040"/>
            <a:ext cx="595805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AutoNum type="romanLcParenBoth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plasma flow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400" i="1" baseline="-25000" dirty="0" smtClean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carries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contrast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agent from an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arterial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region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) into the tissue (gray rectangle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1400" dirty="0">
              <a:ea typeface="Arial" charset="0"/>
              <a:cs typeface="Arial" charset="0"/>
            </a:endParaRPr>
          </a:p>
          <a:p>
            <a:endParaRPr lang="en-US" sz="1000" dirty="0" smtClean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2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first enters the tissue plasma, where it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distributes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over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plasma volume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P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3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fraction of the entering contrast agent is filtered out of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vascular space and is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carried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by the tubular flow </a:t>
            </a:r>
            <a:r>
              <a:rPr lang="en-US" sz="1400" i="1" dirty="0" smtClean="0">
                <a:ea typeface="Arial" charset="0"/>
                <a:cs typeface="Arial" charset="0"/>
              </a:rPr>
              <a:t>F</a:t>
            </a:r>
            <a:r>
              <a:rPr lang="en-US" sz="1400" baseline="-25000" dirty="0" smtClean="0">
                <a:ea typeface="Arial" charset="0"/>
                <a:cs typeface="Arial" charset="0"/>
              </a:rPr>
              <a:t>T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into 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tubular system where it distributes over the tubular volume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600" dirty="0" smtClean="0">
                <a:latin typeface="Arial" charset="0"/>
                <a:ea typeface="Arial" charset="0"/>
                <a:cs typeface="Arial" charset="0"/>
              </a:rPr>
              <a:t>T</a:t>
            </a: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In the </a:t>
            </a:r>
            <a:r>
              <a:rPr lang="en-US" sz="1400" dirty="0" err="1" smtClean="0">
                <a:ea typeface="Arial" charset="0"/>
                <a:cs typeface="Arial" charset="0"/>
              </a:rPr>
              <a:t>tubuli</a:t>
            </a:r>
            <a:r>
              <a:rPr lang="en-US" sz="1400" dirty="0" smtClean="0">
                <a:ea typeface="Arial" charset="0"/>
                <a:cs typeface="Arial" charset="0"/>
              </a:rPr>
              <a:t> a fraction </a:t>
            </a:r>
            <a:r>
              <a:rPr lang="en-US" sz="1400" b="1" i="1" dirty="0" smtClean="0">
                <a:ea typeface="Arial" charset="0"/>
                <a:cs typeface="Arial" charset="0"/>
              </a:rPr>
              <a:t>f</a:t>
            </a:r>
            <a:r>
              <a:rPr lang="en-US" sz="1400" dirty="0" smtClean="0">
                <a:ea typeface="Arial" charset="0"/>
                <a:cs typeface="Arial" charset="0"/>
              </a:rPr>
              <a:t> of the filtrate is reabsorbed.</a:t>
            </a:r>
          </a:p>
          <a:p>
            <a:endParaRPr lang="en-US" sz="800" dirty="0">
              <a:latin typeface="Arial" charset="0"/>
              <a:ea typeface="Arial" charset="0"/>
              <a:cs typeface="Arial" charset="0"/>
            </a:endParaRPr>
          </a:p>
          <a:p>
            <a:pPr marL="400050" indent="-400050">
              <a:buAutoNum type="romanLcParenBoth" startAt="4"/>
            </a:pP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contrast agent leaves the tissue carried by the outflow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ea typeface="Arial" charset="0"/>
                <a:cs typeface="Arial" charset="0"/>
              </a:rPr>
              <a:t>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out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of the vascular and tubular spaces.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58" y="1255472"/>
            <a:ext cx="2441328" cy="5178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4300" y="1284289"/>
            <a:ext cx="2239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Sourbron</a:t>
            </a:r>
            <a:r>
              <a:rPr lang="en-US" sz="1600" dirty="0" smtClean="0"/>
              <a:t> et al., 2008)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1736812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Tissue voxel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3945" y="1423809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Feeding artery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295871" y="2204864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Plasma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3838623" y="2188632"/>
            <a:ext cx="5533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Tubuli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3203848" y="3049215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  </a:t>
            </a:r>
            <a:r>
              <a:rPr lang="en-US" sz="1100" dirty="0" smtClean="0"/>
              <a:t>(</a:t>
            </a:r>
            <a:r>
              <a:rPr lang="en-US" sz="1100" smtClean="0"/>
              <a:t>reabsorption fraction)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542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96" y="1300158"/>
            <a:ext cx="4345700" cy="5153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80506" y="1520788"/>
            <a:ext cx="435648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T</a:t>
            </a:r>
            <a:r>
              <a:rPr lang="en-US" dirty="0" smtClean="0">
                <a:ea typeface="Arial" charset="0"/>
                <a:cs typeface="Arial" charset="0"/>
              </a:rPr>
              <a:t>he four </a:t>
            </a:r>
            <a:r>
              <a:rPr lang="en-US" dirty="0">
                <a:ea typeface="Arial" charset="0"/>
                <a:cs typeface="Arial" charset="0"/>
              </a:rPr>
              <a:t>independent model </a:t>
            </a:r>
            <a:r>
              <a:rPr lang="en-US" dirty="0" smtClean="0">
                <a:ea typeface="Arial" charset="0"/>
                <a:cs typeface="Arial" charset="0"/>
              </a:rPr>
              <a:t>parameters</a:t>
            </a: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sz="1600" dirty="0" smtClean="0">
                <a:ea typeface="Arial" charset="0"/>
                <a:cs typeface="Arial" charset="0"/>
              </a:rPr>
              <a:t>   </a:t>
            </a:r>
            <a:r>
              <a:rPr lang="en-US" sz="1600" i="1" dirty="0" smtClean="0">
                <a:ea typeface="Arial" charset="0"/>
                <a:cs typeface="Arial" charset="0"/>
              </a:rPr>
              <a:t>F</a:t>
            </a:r>
            <a:r>
              <a:rPr lang="en-US" sz="1600" baseline="-25000" dirty="0">
                <a:ea typeface="Arial" charset="0"/>
                <a:cs typeface="Arial" charset="0"/>
              </a:rPr>
              <a:t>P</a:t>
            </a:r>
            <a:r>
              <a:rPr lang="en-US" sz="1600" dirty="0" smtClean="0">
                <a:ea typeface="Arial" charset="0"/>
                <a:cs typeface="Arial" charset="0"/>
              </a:rPr>
              <a:t>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mL/Min)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P  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= MTT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P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(sec)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(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mL/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Min)</a:t>
            </a:r>
          </a:p>
          <a:p>
            <a:endParaRPr lang="en-US" sz="14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        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baseline="-25000" dirty="0" smtClean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= MTT</a:t>
            </a:r>
            <a:r>
              <a:rPr lang="en-US" sz="1400" baseline="-25000" dirty="0" smtClean="0">
                <a:latin typeface="Arial" charset="0"/>
                <a:ea typeface="Arial" charset="0"/>
                <a:cs typeface="Arial" charset="0"/>
              </a:rPr>
              <a:t>T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(sec) </a:t>
            </a: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         for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the data with the intermediate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fit accuracy</a:t>
            </a:r>
          </a:p>
          <a:p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>
              <a:ea typeface="Arial" charset="0"/>
              <a:cs typeface="Arial" charset="0"/>
            </a:endParaRPr>
          </a:p>
          <a:p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cortex region was defined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retrospectively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as those pixels with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1400" baseline="-25000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20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mL/100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mL.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400" dirty="0" smtClean="0">
              <a:ea typeface="Arial" charset="0"/>
              <a:cs typeface="Arial" charset="0"/>
            </a:endParaRPr>
          </a:p>
          <a:p>
            <a:endParaRPr lang="en-US" sz="1400" dirty="0"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parametric maps (colored) are superposed on a </a:t>
            </a:r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precontrast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image (gray) for anatomic reference.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404664"/>
            <a:ext cx="8263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MRI-measurement </a:t>
            </a:r>
            <a:r>
              <a:rPr lang="en-US" sz="2400" dirty="0"/>
              <a:t>of </a:t>
            </a:r>
            <a:r>
              <a:rPr lang="en-US" sz="2400" dirty="0" smtClean="0"/>
              <a:t>perfusion </a:t>
            </a:r>
            <a:r>
              <a:rPr lang="en-US" sz="2400" dirty="0"/>
              <a:t>and </a:t>
            </a:r>
            <a:r>
              <a:rPr lang="en-US" sz="2400" dirty="0" smtClean="0"/>
              <a:t>glomerular </a:t>
            </a:r>
            <a:r>
              <a:rPr lang="en-US" sz="2400" dirty="0"/>
              <a:t>f</a:t>
            </a:r>
            <a:r>
              <a:rPr lang="en-US" sz="2400" dirty="0" smtClean="0"/>
              <a:t>iltration in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h</a:t>
            </a:r>
            <a:r>
              <a:rPr lang="en-US" sz="2400" dirty="0" smtClean="0"/>
              <a:t>uman </a:t>
            </a:r>
            <a:r>
              <a:rPr lang="en-US" sz="2400" dirty="0"/>
              <a:t>k</a:t>
            </a:r>
            <a:r>
              <a:rPr lang="en-US" sz="2400" dirty="0" smtClean="0"/>
              <a:t>idney </a:t>
            </a:r>
            <a:r>
              <a:rPr lang="en-US" sz="2400" dirty="0"/>
              <a:t>w</a:t>
            </a:r>
            <a:r>
              <a:rPr lang="en-US" sz="2400" dirty="0" smtClean="0"/>
              <a:t>ith </a:t>
            </a:r>
            <a:r>
              <a:rPr lang="en-US" sz="2400" dirty="0"/>
              <a:t>a </a:t>
            </a:r>
            <a:r>
              <a:rPr lang="en-US" sz="2400" dirty="0" smtClean="0"/>
              <a:t>separable </a:t>
            </a:r>
            <a:r>
              <a:rPr lang="en-US" sz="2400" dirty="0"/>
              <a:t>c</a:t>
            </a:r>
            <a:r>
              <a:rPr lang="en-US" sz="2400" dirty="0" smtClean="0"/>
              <a:t>ompartment </a:t>
            </a:r>
            <a:r>
              <a:rPr lang="en-US" sz="2400" dirty="0"/>
              <a:t>m</a:t>
            </a:r>
            <a:r>
              <a:rPr lang="en-US" sz="2400" dirty="0" smtClean="0"/>
              <a:t>odel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43608" y="6453336"/>
            <a:ext cx="810039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Sourbron  et al. </a:t>
            </a:r>
            <a:r>
              <a:rPr lang="en-US" sz="800" dirty="0"/>
              <a:t>MRI-Measurement of Perfusion and Glomerular Filtration in the Human Kidney With a Separable Compartment </a:t>
            </a:r>
            <a:r>
              <a:rPr lang="en-US" sz="800" dirty="0" smtClean="0"/>
              <a:t>Model. Investigative </a:t>
            </a:r>
            <a:r>
              <a:rPr lang="en-US" sz="800" dirty="0"/>
              <a:t>Radiology  </a:t>
            </a:r>
            <a:r>
              <a:rPr lang="en-US" sz="800" dirty="0" smtClean="0"/>
              <a:t>2008;43:40-48.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770" y="2238094"/>
            <a:ext cx="1952722" cy="14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376772"/>
            <a:ext cx="8676964" cy="468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idney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structure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function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Kidney diseases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Bayes theorem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ea typeface="Arial" charset="0"/>
                <a:cs typeface="Arial" charset="0"/>
              </a:rPr>
              <a:t>Renal</a:t>
            </a:r>
            <a:r>
              <a:rPr lang="en-US" sz="2000" b="1" dirty="0" smtClean="0">
                <a:ea typeface="Arial" charset="0"/>
                <a:cs typeface="Arial" charset="0"/>
              </a:rPr>
              <a:t> pathophysiology  </a:t>
            </a:r>
            <a:r>
              <a:rPr lang="mr-IN" sz="2000" dirty="0" smtClean="0"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ea typeface="Arial" charset="0"/>
                <a:cs typeface="Arial" charset="0"/>
              </a:rPr>
              <a:t> multiscale approach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2000" dirty="0" smtClean="0">
                <a:ea typeface="Arial" charset="0"/>
                <a:cs typeface="Arial" charset="0"/>
              </a:rPr>
              <a:t>–</a:t>
            </a:r>
            <a:r>
              <a:rPr lang="en-US" sz="2000" dirty="0" smtClean="0">
                <a:ea typeface="Arial" charset="0"/>
                <a:cs typeface="Arial" charset="0"/>
              </a:rPr>
              <a:t> systems medicine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ea typeface="Arial" charset="0"/>
                <a:cs typeface="Arial" charset="0"/>
              </a:rPr>
              <a:t>What renal</a:t>
            </a:r>
            <a:r>
              <a:rPr lang="en-US" sz="2000" b="1" dirty="0" smtClean="0">
                <a:ea typeface="Arial" charset="0"/>
                <a:cs typeface="Arial" charset="0"/>
              </a:rPr>
              <a:t> D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CE-MRI</a:t>
            </a:r>
            <a:endParaRPr lang="en-US" sz="2000" dirty="0" smtClean="0"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      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tell us </a:t>
            </a:r>
          </a:p>
          <a:p>
            <a:endParaRPr lang="en-US" sz="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          </a:t>
            </a:r>
            <a:r>
              <a:rPr lang="en-US" sz="2000" b="1" dirty="0" smtClean="0">
                <a:ea typeface="Arial" charset="0"/>
                <a:cs typeface="Arial" charset="0"/>
              </a:rPr>
              <a:t>can not</a:t>
            </a:r>
            <a:r>
              <a:rPr lang="en-US" sz="2000" dirty="0" smtClean="0">
                <a:ea typeface="Arial" charset="0"/>
                <a:cs typeface="Arial" charset="0"/>
              </a:rPr>
              <a:t> tell us</a:t>
            </a:r>
            <a:endParaRPr lang="en-US" sz="2000" dirty="0">
              <a:ea typeface="Arial" charset="0"/>
              <a:cs typeface="Arial" charset="0"/>
            </a:endParaRP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Software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for DCE-MRI </a:t>
            </a:r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-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estimation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renal perfusion and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filtration</a:t>
            </a:r>
          </a:p>
          <a:p>
            <a:pPr marL="342900" indent="-342900">
              <a:buFont typeface="Arial" charset="0"/>
              <a:buChar char="•"/>
            </a:pPr>
            <a:endParaRPr lang="en-US" sz="105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ea typeface="Arial" charset="0"/>
                <a:cs typeface="Arial" charset="0"/>
              </a:rPr>
              <a:t>               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              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(“open science”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“reproducible research”)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3630" y="548680"/>
            <a:ext cx="6364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 smtClean="0">
                <a:latin typeface="Arial" charset="0"/>
                <a:ea typeface="Arial" charset="0"/>
                <a:cs typeface="Arial" charset="0"/>
              </a:rPr>
              <a:t>Renal pathophysiology and DCE-MRI</a:t>
            </a:r>
            <a:endParaRPr lang="en-US" sz="2800" u="sng" dirty="0"/>
          </a:p>
        </p:txBody>
      </p:sp>
      <p:sp>
        <p:nvSpPr>
          <p:cNvPr id="4" name="Rectangle 3"/>
          <p:cNvSpPr/>
          <p:nvPr/>
        </p:nvSpPr>
        <p:spPr>
          <a:xfrm>
            <a:off x="3527884" y="3465004"/>
            <a:ext cx="4716016" cy="13080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800" dirty="0" smtClean="0">
              <a:latin typeface="+mn-lt"/>
            </a:endParaRPr>
          </a:p>
          <a:p>
            <a:r>
              <a:rPr lang="en-US" sz="900" dirty="0" smtClean="0">
                <a:latin typeface="+mn-lt"/>
              </a:rPr>
              <a:t>What </a:t>
            </a:r>
            <a:r>
              <a:rPr lang="en-US" sz="900" b="1" dirty="0">
                <a:latin typeface="+mn-lt"/>
              </a:rPr>
              <a:t>DCE MRI </a:t>
            </a:r>
            <a:r>
              <a:rPr lang="en-US" sz="900" dirty="0">
                <a:latin typeface="+mn-lt"/>
              </a:rPr>
              <a:t>can(not) tell us about renal </a:t>
            </a:r>
            <a:r>
              <a:rPr lang="en-US" sz="900" dirty="0" smtClean="0">
                <a:latin typeface="+mn-lt"/>
              </a:rPr>
              <a:t>pathophysiology</a:t>
            </a:r>
            <a:r>
              <a:rPr lang="en-US" sz="800" dirty="0" smtClean="0">
                <a:latin typeface="+mn-lt"/>
              </a:rPr>
              <a:t> (Lundervold, Thu 12 Oct 09:00)</a:t>
            </a:r>
          </a:p>
          <a:p>
            <a:endParaRPr lang="en-US" sz="900" dirty="0">
              <a:solidFill>
                <a:srgbClr val="14355B"/>
              </a:solidFill>
              <a:latin typeface="Calibri" charset="0"/>
            </a:endParaRPr>
          </a:p>
          <a:p>
            <a:r>
              <a:rPr lang="en-US" sz="900" dirty="0"/>
              <a:t>What </a:t>
            </a:r>
            <a:r>
              <a:rPr lang="en-US" sz="900" b="1" dirty="0"/>
              <a:t>ASL MRI </a:t>
            </a:r>
            <a:r>
              <a:rPr lang="en-US" sz="900" dirty="0"/>
              <a:t>can(not) tell us about renal </a:t>
            </a:r>
            <a:r>
              <a:rPr lang="en-US" sz="900" dirty="0" smtClean="0"/>
              <a:t>pathophysiology </a:t>
            </a:r>
            <a:r>
              <a:rPr lang="en-US" sz="800" dirty="0" smtClean="0"/>
              <a:t>(Buchanan, 09:40</a:t>
            </a:r>
            <a:r>
              <a:rPr lang="en-US" sz="900" dirty="0" smtClean="0"/>
              <a:t>)</a:t>
            </a:r>
          </a:p>
          <a:p>
            <a:endParaRPr lang="en-US" sz="900" dirty="0"/>
          </a:p>
          <a:p>
            <a:r>
              <a:rPr lang="en-US" sz="900" dirty="0"/>
              <a:t>What </a:t>
            </a:r>
            <a:r>
              <a:rPr lang="en-US" sz="900" b="1" dirty="0"/>
              <a:t>oxygen sensitive MRI </a:t>
            </a:r>
            <a:r>
              <a:rPr lang="en-US" sz="900" dirty="0"/>
              <a:t>can(not) tell us about renal </a:t>
            </a:r>
            <a:r>
              <a:rPr lang="en-US" sz="900" dirty="0" smtClean="0"/>
              <a:t>pathophysiology </a:t>
            </a:r>
            <a:r>
              <a:rPr lang="en-US" sz="800" dirty="0" smtClean="0"/>
              <a:t>(Prasad, 14:10)</a:t>
            </a:r>
          </a:p>
          <a:p>
            <a:endParaRPr lang="en-US" sz="900" dirty="0"/>
          </a:p>
          <a:p>
            <a:r>
              <a:rPr lang="en-US" sz="900" dirty="0"/>
              <a:t>What </a:t>
            </a:r>
            <a:r>
              <a:rPr lang="en-US" sz="900" b="1" dirty="0"/>
              <a:t>diffusion MRI </a:t>
            </a:r>
            <a:r>
              <a:rPr lang="en-US" sz="900" dirty="0"/>
              <a:t>can(not) tell us about renal </a:t>
            </a:r>
            <a:r>
              <a:rPr lang="en-US" sz="900" dirty="0" smtClean="0"/>
              <a:t>pathophysiology </a:t>
            </a:r>
            <a:r>
              <a:rPr lang="en-US" sz="800" dirty="0" smtClean="0"/>
              <a:t>(Vallee, 16:50)</a:t>
            </a:r>
          </a:p>
          <a:p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4824028" y="3158680"/>
            <a:ext cx="2690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Other measurement techniques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99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2696"/>
            <a:ext cx="6337466" cy="22764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11681" y="1953094"/>
            <a:ext cx="84315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67744" y="80628"/>
            <a:ext cx="687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Renal </a:t>
            </a:r>
            <a:r>
              <a:rPr lang="en-US" sz="2400" smtClean="0">
                <a:latin typeface="Arial" charset="0"/>
                <a:ea typeface="Arial" charset="0"/>
                <a:cs typeface="Arial" charset="0"/>
              </a:rPr>
              <a:t>compartment segmentation from DCE-MRI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36857" y="6453336"/>
            <a:ext cx="5307144" cy="218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800" dirty="0" err="1" smtClean="0">
                <a:latin typeface="Arial" charset="0"/>
                <a:ea typeface="Arial" charset="0"/>
                <a:cs typeface="Arial" charset="0"/>
              </a:rPr>
              <a:t>Yang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800" dirty="0" err="1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 et al. </a:t>
            </a:r>
            <a:r>
              <a:rPr lang="nb-NO" sz="800" dirty="0"/>
              <a:t>Renal </a:t>
            </a:r>
            <a:r>
              <a:rPr lang="nb-NO" sz="800" dirty="0" err="1"/>
              <a:t>compartment</a:t>
            </a:r>
            <a:r>
              <a:rPr lang="nb-NO" sz="800" dirty="0"/>
              <a:t> </a:t>
            </a:r>
            <a:r>
              <a:rPr lang="nb-NO" sz="800" dirty="0" err="1"/>
              <a:t>segmentation</a:t>
            </a:r>
            <a:r>
              <a:rPr lang="nb-NO" sz="800" dirty="0"/>
              <a:t> </a:t>
            </a:r>
            <a:r>
              <a:rPr lang="nb-NO" sz="800" dirty="0" smtClean="0"/>
              <a:t>in DCE-MRI images.  </a:t>
            </a:r>
            <a:r>
              <a:rPr lang="nb-NO" sz="800" dirty="0" smtClean="0">
                <a:latin typeface="Arial" charset="0"/>
                <a:ea typeface="Arial" charset="0"/>
                <a:cs typeface="Arial" charset="0"/>
              </a:rPr>
              <a:t>Medical Image Analysis 2016;32:269-280.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978014"/>
            <a:ext cx="8460940" cy="3521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2564904"/>
            <a:ext cx="132921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Temporal measurements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3457616" y="1591057"/>
            <a:ext cx="114807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Mean </a:t>
            </a:r>
            <a:r>
              <a:rPr lang="en-US" sz="800" smtClean="0"/>
              <a:t>signal intensity</a:t>
            </a:r>
            <a:endParaRPr lang="en-US" sz="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960719" y="1999003"/>
            <a:ext cx="735517" cy="415498"/>
            <a:chOff x="7235920" y="2024844"/>
            <a:chExt cx="735517" cy="415498"/>
          </a:xfrm>
        </p:grpSpPr>
        <p:sp>
          <p:nvSpPr>
            <p:cNvPr id="9" name="TextBox 8"/>
            <p:cNvSpPr txBox="1"/>
            <p:nvPr/>
          </p:nvSpPr>
          <p:spPr>
            <a:xfrm>
              <a:off x="7451743" y="2024844"/>
              <a:ext cx="519694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700" b="1" dirty="0" smtClean="0"/>
                <a:t>Cortex</a:t>
              </a:r>
            </a:p>
            <a:p>
              <a:r>
                <a:rPr lang="en-US" sz="700" b="1" dirty="0" smtClean="0"/>
                <a:t>Medulla</a:t>
              </a:r>
            </a:p>
            <a:p>
              <a:r>
                <a:rPr lang="en-US" sz="700" b="1" dirty="0" smtClean="0"/>
                <a:t>Pelvis</a:t>
              </a:r>
              <a:endParaRPr lang="en-US" sz="800" b="1" dirty="0" smtClean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5920" y="2060848"/>
              <a:ext cx="275912" cy="32403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165" y="3197535"/>
            <a:ext cx="756084" cy="2007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00447" y="3203987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Preprocessing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442" y="4905164"/>
            <a:ext cx="788402" cy="2007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332" y="3223192"/>
            <a:ext cx="954684" cy="2778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729594" y="3198458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MSTV-based Kidney</a:t>
            </a:r>
          </a:p>
          <a:p>
            <a:pPr algn="ctr"/>
            <a:r>
              <a:rPr lang="en-US" sz="800" dirty="0"/>
              <a:t>S</a:t>
            </a:r>
            <a:r>
              <a:rPr lang="en-US" sz="800" dirty="0" smtClean="0"/>
              <a:t>egmentation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23" y="3218639"/>
            <a:ext cx="756084" cy="2007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0712" y="3190209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DCE-MRI data</a:t>
            </a:r>
            <a:endParaRPr lang="en-US" sz="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446" y="6080812"/>
            <a:ext cx="572378" cy="1665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172" y="3203987"/>
            <a:ext cx="911945" cy="2778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12160" y="3190209"/>
            <a:ext cx="1080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K-means clustering </a:t>
            </a:r>
            <a:r>
              <a:rPr lang="en-US" sz="700" dirty="0" smtClean="0"/>
              <a:t>in segmented </a:t>
            </a:r>
            <a:r>
              <a:rPr lang="en-US" sz="700" dirty="0"/>
              <a:t>k</a:t>
            </a:r>
            <a:r>
              <a:rPr lang="en-US" sz="700" dirty="0" smtClean="0"/>
              <a:t>idney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651" y="6066527"/>
            <a:ext cx="954684" cy="1531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36857" y="6026547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Principal Components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964" y="5154534"/>
            <a:ext cx="1215096" cy="2778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56696" y="5085764"/>
            <a:ext cx="1635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PCA Analysis on Entire Dataset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296" y="4329100"/>
            <a:ext cx="801378" cy="15040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562402" y="4629496"/>
            <a:ext cx="5091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Medulla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09490" y="4345069"/>
            <a:ext cx="739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Recognition</a:t>
            </a:r>
            <a:endParaRPr lang="en-US" sz="700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4538738"/>
            <a:ext cx="410838" cy="1504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224" y="5030755"/>
            <a:ext cx="272007" cy="995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53985" y="4905532"/>
            <a:ext cx="4752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/>
              <a:t>Cortex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073" y="3228828"/>
            <a:ext cx="549351" cy="1598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02136" y="3214321"/>
            <a:ext cx="785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Results</a:t>
            </a:r>
            <a:endParaRPr lang="en-US" sz="700" dirty="0" smtClean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3361" y="5465957"/>
            <a:ext cx="954684" cy="11554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27869" y="5432348"/>
            <a:ext cx="7395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Refinement</a:t>
            </a:r>
            <a:endParaRPr lang="en-US" sz="700" dirty="0" smtClean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4250697"/>
            <a:ext cx="954684" cy="10216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60332" y="4216442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cortex</a:t>
            </a:r>
            <a:endParaRPr lang="en-US" sz="500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340" y="5199047"/>
            <a:ext cx="954684" cy="1021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6129300"/>
            <a:ext cx="954684" cy="1126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624404" y="5157192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medulla</a:t>
            </a:r>
            <a:endParaRPr lang="en-US" sz="5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7596336" y="6093296"/>
            <a:ext cx="1016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Segmented pelvis</a:t>
            </a:r>
            <a:endParaRPr lang="en-US" sz="500" dirty="0" smtClean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895" y="4415522"/>
            <a:ext cx="179017" cy="2737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86943" y="6026610"/>
            <a:ext cx="7312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Normalization</a:t>
            </a:r>
            <a:endParaRPr 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2303748" y="4898664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Motion correction</a:t>
            </a:r>
            <a:endParaRPr lang="en-US" sz="8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531" y="5265204"/>
            <a:ext cx="914321" cy="3544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67744" y="530572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/>
              <a:t>E(t) </a:t>
            </a:r>
            <a:r>
              <a:rPr lang="en-US" sz="800" dirty="0" smtClean="0"/>
              <a:t>= 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2544912" y="5229200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S</a:t>
            </a:r>
            <a:r>
              <a:rPr lang="en-US" sz="800" i="1" dirty="0" smtClean="0"/>
              <a:t>(t) </a:t>
            </a:r>
            <a:r>
              <a:rPr lang="en-US" sz="800" dirty="0" smtClean="0"/>
              <a:t>– </a:t>
            </a:r>
            <a:r>
              <a:rPr lang="en-US" sz="800" i="1" dirty="0" err="1" smtClean="0"/>
              <a:t>S</a:t>
            </a:r>
            <a:r>
              <a:rPr lang="en-US" sz="800" baseline="-25000" dirty="0" err="1" smtClean="0"/>
              <a:t>baseline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2626400" y="5377732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err="1" smtClean="0"/>
              <a:t>S</a:t>
            </a:r>
            <a:r>
              <a:rPr lang="en-US" sz="800" baseline="-25000" dirty="0" err="1" smtClean="0"/>
              <a:t>baseline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627784" y="5409220"/>
            <a:ext cx="577448" cy="2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346" y="5745587"/>
            <a:ext cx="747602" cy="27781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401959" y="571000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 smtClean="0"/>
              <a:t>E(t) </a:t>
            </a:r>
            <a:r>
              <a:rPr lang="en-US" sz="700" dirty="0" smtClean="0"/>
              <a:t>is relative</a:t>
            </a:r>
          </a:p>
          <a:p>
            <a:r>
              <a:rPr lang="en-US" sz="700" dirty="0" smtClean="0"/>
              <a:t>enhancement</a:t>
            </a:r>
            <a:endParaRPr lang="en-US" sz="700" dirty="0"/>
          </a:p>
        </p:txBody>
      </p:sp>
      <p:sp>
        <p:nvSpPr>
          <p:cNvPr id="71" name="TextBox 70"/>
          <p:cNvSpPr txBox="1"/>
          <p:nvPr/>
        </p:nvSpPr>
        <p:spPr>
          <a:xfrm>
            <a:off x="2323758" y="4401108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smtClean="0"/>
              <a:t>t</a:t>
            </a:r>
            <a:r>
              <a:rPr lang="en-US" sz="1000" i="1" baseline="-25000" dirty="0"/>
              <a:t>n</a:t>
            </a:r>
            <a:endParaRPr lang="en-US" sz="1000" baseline="-250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1" y="3843576"/>
            <a:ext cx="232686" cy="27373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88409" y="3830851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t</a:t>
            </a:r>
            <a:r>
              <a:rPr lang="en-US" sz="1000" i="1" baseline="-25000" dirty="0" smtClean="0"/>
              <a:t>0</a:t>
            </a:r>
            <a:endParaRPr lang="en-US" sz="1000" baseline="-250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33" y="5229190"/>
            <a:ext cx="232686" cy="27373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74818" y="5199003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err="1" smtClean="0"/>
              <a:t>t</a:t>
            </a:r>
            <a:r>
              <a:rPr lang="en-US" sz="1000" i="1" baseline="-25000" dirty="0" err="1"/>
              <a:t>n</a:t>
            </a:r>
            <a:endParaRPr lang="en-US" sz="1000" baseline="-250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752" y="3726409"/>
            <a:ext cx="144016" cy="27373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323758" y="3722839"/>
            <a:ext cx="2680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t</a:t>
            </a:r>
            <a:r>
              <a:rPr lang="en-US" sz="1000" i="1" baseline="-25000" dirty="0" smtClean="0"/>
              <a:t>0</a:t>
            </a:r>
            <a:endParaRPr lang="en-US" sz="1000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267895" y="6387135"/>
            <a:ext cx="27318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+mn-lt"/>
              </a:rPr>
              <a:t>MSTV = Maximally </a:t>
            </a:r>
            <a:r>
              <a:rPr lang="en-US" sz="1000" dirty="0">
                <a:latin typeface="+mn-lt"/>
              </a:rPr>
              <a:t>Stable </a:t>
            </a:r>
            <a:r>
              <a:rPr lang="en-US" sz="1000" dirty="0" smtClean="0">
                <a:latin typeface="+mn-lt"/>
              </a:rPr>
              <a:t>Temporal </a:t>
            </a:r>
            <a:r>
              <a:rPr lang="en-US" sz="1000" dirty="0">
                <a:latin typeface="+mn-lt"/>
              </a:rPr>
              <a:t>Volume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029227" y="925786"/>
            <a:ext cx="19684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+mn-lt"/>
              </a:rPr>
              <a:t>(</a:t>
            </a:r>
            <a:r>
              <a:rPr lang="en-US" sz="800" b="1" dirty="0" smtClean="0">
                <a:latin typeface="+mn-lt"/>
              </a:rPr>
              <a:t>a</a:t>
            </a:r>
            <a:r>
              <a:rPr lang="en-US" sz="800" dirty="0" smtClean="0">
                <a:latin typeface="+mn-lt"/>
              </a:rPr>
              <a:t>) - (</a:t>
            </a:r>
            <a:r>
              <a:rPr lang="en-US" sz="800" b="1" dirty="0" smtClean="0">
                <a:latin typeface="+mn-lt"/>
              </a:rPr>
              <a:t>d</a:t>
            </a:r>
            <a:r>
              <a:rPr lang="en-US" sz="800" dirty="0" smtClean="0">
                <a:latin typeface="+mn-lt"/>
              </a:rPr>
              <a:t>) An </a:t>
            </a:r>
            <a:r>
              <a:rPr lang="en-US" sz="800" dirty="0">
                <a:latin typeface="+mn-lt"/>
              </a:rPr>
              <a:t>exemplar slice of DCE-MRI series including both kidneys at four temporal points 1, 3, 7, and 23 respectively. For this patient, 1156 abdomen images are taken at 34 temporal points. </a:t>
            </a:r>
            <a:endParaRPr lang="en-US" sz="800" dirty="0" smtClean="0">
              <a:latin typeface="+mn-lt"/>
            </a:endParaRPr>
          </a:p>
          <a:p>
            <a:endParaRPr lang="en-US" sz="800" dirty="0">
              <a:latin typeface="+mn-lt"/>
            </a:endParaRPr>
          </a:p>
          <a:p>
            <a:r>
              <a:rPr lang="de-DE" sz="800" dirty="0" smtClean="0"/>
              <a:t>(</a:t>
            </a:r>
            <a:r>
              <a:rPr lang="de-DE" sz="800" b="1" dirty="0" err="1"/>
              <a:t>e</a:t>
            </a:r>
            <a:r>
              <a:rPr lang="de-DE" sz="800" dirty="0" smtClean="0"/>
              <a:t>) </a:t>
            </a:r>
            <a:r>
              <a:rPr lang="en-US" sz="800" dirty="0" smtClean="0"/>
              <a:t>By </a:t>
            </a:r>
            <a:r>
              <a:rPr lang="en-US" sz="800" dirty="0"/>
              <a:t>analyzing the enhancement of the renal tissues as a function of time, i.e. </a:t>
            </a:r>
            <a:r>
              <a:rPr lang="en-US" sz="800" dirty="0" smtClean="0"/>
              <a:t>time intensity curves, </a:t>
            </a:r>
            <a:r>
              <a:rPr lang="en-US" sz="800" dirty="0"/>
              <a:t>one can determine clinically important single-kidney parameters such as the renal blood flow (RBF), glomerular filtration rate (GFR), and cortical and medullary blood volumes. </a:t>
            </a:r>
            <a:endParaRPr lang="en-US" sz="800" dirty="0">
              <a:latin typeface="+mn-lt"/>
            </a:endParaRPr>
          </a:p>
          <a:p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5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44" y="177771"/>
            <a:ext cx="5832648" cy="6419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6376" y="29525"/>
            <a:ext cx="9717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POSTER </a:t>
            </a:r>
            <a:r>
              <a:rPr lang="en-US" sz="1000" b="1" dirty="0" smtClean="0"/>
              <a:t>P19</a:t>
            </a:r>
            <a:endParaRPr lang="en-US" sz="1000" b="1" dirty="0"/>
          </a:p>
        </p:txBody>
      </p:sp>
      <p:sp>
        <p:nvSpPr>
          <p:cNvPr id="4" name="Rectangle 3"/>
          <p:cNvSpPr/>
          <p:nvPr/>
        </p:nvSpPr>
        <p:spPr>
          <a:xfrm>
            <a:off x="179512" y="44624"/>
            <a:ext cx="27723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ArialMT" charset="0"/>
              </a:rPr>
              <a:t>Fast </a:t>
            </a:r>
            <a:r>
              <a:rPr lang="en-US" sz="2000" dirty="0">
                <a:latin typeface="ArialMT" charset="0"/>
              </a:rPr>
              <a:t>semi-supervised segmentation of the kidneys in </a:t>
            </a:r>
            <a:r>
              <a:rPr lang="en-US" sz="2000" b="1" dirty="0">
                <a:latin typeface="ArialMT" charset="0"/>
              </a:rPr>
              <a:t>DCE-MRI</a:t>
            </a:r>
            <a:r>
              <a:rPr lang="en-US" sz="2000" dirty="0">
                <a:latin typeface="ArialMT" charset="0"/>
              </a:rPr>
              <a:t> using convolutional </a:t>
            </a:r>
            <a:endParaRPr lang="en-US" sz="2000" dirty="0" smtClean="0">
              <a:latin typeface="ArialMT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MT" charset="0"/>
              </a:rPr>
              <a:t>neural </a:t>
            </a:r>
            <a:r>
              <a:rPr lang="en-US" sz="2000" dirty="0">
                <a:latin typeface="ArialMT" charset="0"/>
              </a:rPr>
              <a:t>networks </a:t>
            </a:r>
            <a:r>
              <a:rPr lang="en-US" sz="1600" dirty="0" smtClean="0">
                <a:latin typeface="ArialMT" charset="0"/>
              </a:rPr>
              <a:t>(CNN) </a:t>
            </a:r>
            <a:r>
              <a:rPr lang="en-US" sz="2000" dirty="0" smtClean="0">
                <a:latin typeface="ArialMT" charset="0"/>
              </a:rPr>
              <a:t>and transfer learning </a:t>
            </a:r>
            <a:endParaRPr lang="en-US" sz="2000" dirty="0">
              <a:effectLst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809580" y="3221415"/>
            <a:ext cx="954108" cy="567626"/>
          </a:xfrm>
          <a:prstGeom prst="downArrow">
            <a:avLst>
              <a:gd name="adj1" fmla="val 50000"/>
              <a:gd name="adj2" fmla="val 4852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9512" y="4103510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Left </a:t>
            </a:r>
            <a:r>
              <a:rPr lang="en-US" sz="1200" dirty="0" smtClean="0"/>
              <a:t>&amp;</a:t>
            </a:r>
            <a:r>
              <a:rPr lang="en-US" sz="1600" dirty="0" smtClean="0"/>
              <a:t> right </a:t>
            </a:r>
            <a:r>
              <a:rPr lang="en-US" sz="1600" b="1" dirty="0" smtClean="0"/>
              <a:t>kidney volumes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9512" y="4587256"/>
            <a:ext cx="22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Mean SI </a:t>
            </a:r>
            <a:r>
              <a:rPr lang="en-US" sz="1600" b="1" dirty="0" smtClean="0"/>
              <a:t>time courses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62360" y="6030346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~ GFR,  ~ RPF</a:t>
            </a:r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809580" y="5271962"/>
            <a:ext cx="954108" cy="567626"/>
          </a:xfrm>
          <a:prstGeom prst="downArrow">
            <a:avLst>
              <a:gd name="adj1" fmla="val 50000"/>
              <a:gd name="adj2" fmla="val 4852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41787" y="5258411"/>
            <a:ext cx="9845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WIP</a:t>
            </a:r>
            <a:r>
              <a:rPr lang="en-US" sz="1000" dirty="0" smtClean="0"/>
              <a:t>:  aorta</a:t>
            </a:r>
            <a:endParaRPr lang="en-US" sz="1000" dirty="0" smtClean="0"/>
          </a:p>
          <a:p>
            <a:r>
              <a:rPr lang="en-US" sz="1000" dirty="0" smtClean="0"/>
              <a:t>segmentation 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(</a:t>
            </a:r>
            <a:r>
              <a:rPr lang="en-US" sz="1000" dirty="0" smtClean="0"/>
              <a:t>AIF) </a:t>
            </a:r>
            <a:endParaRPr lang="en-US" sz="1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23828" y="116632"/>
            <a:ext cx="0" cy="64195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68018" y="1547210"/>
            <a:ext cx="62549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~ 50 </a:t>
            </a:r>
            <a:r>
              <a:rPr lang="en-US" sz="1100" dirty="0" err="1" smtClean="0"/>
              <a:t>hr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872074" y="4119188"/>
            <a:ext cx="546945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~ 5 </a:t>
            </a:r>
            <a:r>
              <a:rPr lang="en-US" sz="1100" dirty="0" err="1" smtClean="0"/>
              <a:t>hr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5874740" y="6338123"/>
            <a:ext cx="64152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/>
              <a:t>~ 5 sec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841787" y="3254801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</a:t>
            </a:r>
            <a:r>
              <a:rPr lang="en-US" sz="1000" dirty="0" smtClean="0"/>
              <a:t>ithout</a:t>
            </a:r>
          </a:p>
          <a:p>
            <a:r>
              <a:rPr lang="en-US" sz="1000" dirty="0"/>
              <a:t>m</a:t>
            </a:r>
            <a:r>
              <a:rPr lang="en-US" sz="1000" dirty="0" smtClean="0"/>
              <a:t>otion-correction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7812360" y="183994"/>
            <a:ext cx="1220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Alexander S. Lundervold et al.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8035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83768" y="296652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What DCE-MRI can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tell 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3508" y="6429338"/>
            <a:ext cx="87849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ea typeface="Arial" charset="0"/>
                <a:cs typeface="Arial" charset="0"/>
              </a:rPr>
              <a:t>v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an Eijs et al. (Utrecht) </a:t>
            </a:r>
            <a:r>
              <a:rPr lang="en-US" sz="800" dirty="0" smtClean="0"/>
              <a:t>Innovative </a:t>
            </a:r>
            <a:r>
              <a:rPr lang="en-US" sz="800" dirty="0"/>
              <a:t>p</a:t>
            </a:r>
            <a:r>
              <a:rPr lang="en-US" sz="800" dirty="0" smtClean="0"/>
              <a:t>erspective</a:t>
            </a:r>
            <a:r>
              <a:rPr lang="en-US" sz="800" dirty="0"/>
              <a:t>: </a:t>
            </a:r>
            <a:r>
              <a:rPr lang="en-US" sz="800" dirty="0" smtClean="0"/>
              <a:t>Gadolinium-free </a:t>
            </a:r>
            <a:r>
              <a:rPr lang="en-US" sz="800" dirty="0"/>
              <a:t>m</a:t>
            </a:r>
            <a:r>
              <a:rPr lang="en-US" sz="800" dirty="0" smtClean="0"/>
              <a:t>agnetic </a:t>
            </a:r>
            <a:r>
              <a:rPr lang="en-US" sz="800" dirty="0"/>
              <a:t>r</a:t>
            </a:r>
            <a:r>
              <a:rPr lang="en-US" sz="800" dirty="0" smtClean="0"/>
              <a:t>esonance </a:t>
            </a:r>
            <a:r>
              <a:rPr lang="en-US" sz="800" dirty="0"/>
              <a:t>i</a:t>
            </a:r>
            <a:r>
              <a:rPr lang="en-US" sz="800" dirty="0" smtClean="0"/>
              <a:t>maging </a:t>
            </a:r>
            <a:r>
              <a:rPr lang="en-US" sz="800" dirty="0"/>
              <a:t>in </a:t>
            </a:r>
            <a:r>
              <a:rPr lang="en-US" sz="800" dirty="0" smtClean="0"/>
              <a:t>long-term follow-up </a:t>
            </a:r>
            <a:r>
              <a:rPr lang="en-US" sz="800" dirty="0"/>
              <a:t>after </a:t>
            </a:r>
            <a:r>
              <a:rPr lang="en-US" sz="800" dirty="0" smtClean="0"/>
              <a:t>kidney transplantation.</a:t>
            </a:r>
            <a:r>
              <a:rPr lang="en-US" sz="800" dirty="0"/>
              <a:t>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Frontiers in Physiology 2017;8:296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854175"/>
            <a:ext cx="7205561" cy="554323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588224" y="2132856"/>
            <a:ext cx="576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00192" y="2456892"/>
            <a:ext cx="4512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888276" y="3753036"/>
            <a:ext cx="4512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59932" y="5625244"/>
            <a:ext cx="4512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20072" y="2744924"/>
            <a:ext cx="4512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683568" y="1952836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683568" y="2276872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683568" y="3212976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719572" y="4473116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19572" y="5085184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719572" y="5445224"/>
            <a:ext cx="180020" cy="180020"/>
          </a:xfrm>
          <a:prstGeom prst="chevron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195"/>
          <a:stretch/>
        </p:blipFill>
        <p:spPr>
          <a:xfrm>
            <a:off x="139108" y="1340768"/>
            <a:ext cx="6328088" cy="50045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11399" y="204601"/>
            <a:ext cx="4339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What DCE-MRI can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not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tell 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6453916"/>
            <a:ext cx="86267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ea typeface="Arial" charset="0"/>
                <a:cs typeface="Arial" charset="0"/>
              </a:rPr>
              <a:t>v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an Eijs et al. (Utrecht) </a:t>
            </a:r>
            <a:r>
              <a:rPr lang="en-US" sz="800" dirty="0" smtClean="0"/>
              <a:t>Innovative perspective</a:t>
            </a:r>
            <a:r>
              <a:rPr lang="en-US" sz="800" dirty="0"/>
              <a:t>: </a:t>
            </a:r>
            <a:r>
              <a:rPr lang="en-US" sz="800" dirty="0" smtClean="0"/>
              <a:t>Gadolinium-free </a:t>
            </a:r>
            <a:r>
              <a:rPr lang="en-US" sz="800" dirty="0"/>
              <a:t>m</a:t>
            </a:r>
            <a:r>
              <a:rPr lang="en-US" sz="800" dirty="0" smtClean="0"/>
              <a:t>agnetic </a:t>
            </a:r>
            <a:r>
              <a:rPr lang="en-US" sz="800" dirty="0"/>
              <a:t>r</a:t>
            </a:r>
            <a:r>
              <a:rPr lang="en-US" sz="800" dirty="0" smtClean="0"/>
              <a:t>esonance </a:t>
            </a:r>
            <a:r>
              <a:rPr lang="en-US" sz="800" dirty="0"/>
              <a:t>i</a:t>
            </a:r>
            <a:r>
              <a:rPr lang="en-US" sz="800" dirty="0" smtClean="0"/>
              <a:t>maging </a:t>
            </a:r>
            <a:r>
              <a:rPr lang="en-US" sz="800" dirty="0"/>
              <a:t>in </a:t>
            </a:r>
            <a:r>
              <a:rPr lang="en-US" sz="800" dirty="0" smtClean="0"/>
              <a:t>long-term follow-up </a:t>
            </a:r>
            <a:r>
              <a:rPr lang="en-US" sz="800" dirty="0"/>
              <a:t>after </a:t>
            </a:r>
            <a:r>
              <a:rPr lang="en-US" sz="800" dirty="0" smtClean="0"/>
              <a:t>kidney transplantation.</a:t>
            </a:r>
            <a:r>
              <a:rPr lang="en-US" sz="800" dirty="0"/>
              <a:t>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Frontiers in Physiology 2017;8:296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68" y="2240868"/>
            <a:ext cx="1925588" cy="1075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76" y="3392996"/>
            <a:ext cx="1912680" cy="1078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294" y="3465004"/>
            <a:ext cx="194190" cy="970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2260" y="4437112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HelveticaNeueLTStd" charset="0"/>
              </a:rPr>
              <a:t>R</a:t>
            </a:r>
            <a:r>
              <a:rPr lang="en-US" sz="800" baseline="-25000" dirty="0">
                <a:latin typeface="HelveticaNeueLTStd" charset="0"/>
              </a:rPr>
              <a:t>2</a:t>
            </a:r>
            <a:r>
              <a:rPr lang="en-US" sz="800" dirty="0">
                <a:latin typeface="HelveticaNeueLTStd" charset="0"/>
              </a:rPr>
              <a:t>* </a:t>
            </a:r>
            <a:r>
              <a:rPr lang="en-US" sz="800" dirty="0" smtClean="0">
                <a:latin typeface="HelveticaNeueLTStd" charset="0"/>
              </a:rPr>
              <a:t>map. The </a:t>
            </a:r>
            <a:r>
              <a:rPr lang="en-US" sz="800" dirty="0">
                <a:latin typeface="HelveticaNeueLTStd" charset="0"/>
              </a:rPr>
              <a:t>scale denotes </a:t>
            </a:r>
            <a:r>
              <a:rPr lang="en-US" sz="800" dirty="0" smtClean="0">
                <a:latin typeface="HelveticaNeueLTStd" charset="0"/>
              </a:rPr>
              <a:t>R</a:t>
            </a:r>
            <a:r>
              <a:rPr lang="en-US" sz="800" baseline="-25000" dirty="0" smtClean="0">
                <a:latin typeface="HelveticaNeueLTStd" charset="0"/>
              </a:rPr>
              <a:t>2</a:t>
            </a:r>
            <a:r>
              <a:rPr lang="en-US" sz="800" dirty="0" smtClean="0">
                <a:latin typeface="HelveticaNeueLTStd" charset="0"/>
              </a:rPr>
              <a:t>* </a:t>
            </a:r>
            <a:r>
              <a:rPr lang="en-US" sz="800" dirty="0">
                <a:latin typeface="HelveticaNeueLTStd" charset="0"/>
              </a:rPr>
              <a:t>values </a:t>
            </a:r>
            <a:r>
              <a:rPr lang="en-US" sz="800" dirty="0" smtClean="0">
                <a:latin typeface="HelveticaNeueLTStd" charset="0"/>
              </a:rPr>
              <a:t>in s</a:t>
            </a:r>
            <a:r>
              <a:rPr lang="en-US" sz="800" baseline="30000" dirty="0">
                <a:latin typeface="MTSY" charset="0"/>
              </a:rPr>
              <a:t>−</a:t>
            </a:r>
            <a:r>
              <a:rPr lang="en-US" sz="800" baseline="30000" dirty="0" smtClean="0">
                <a:latin typeface="HelveticaNeueLTStd" charset="0"/>
              </a:rPr>
              <a:t>1 </a:t>
            </a:r>
            <a:r>
              <a:rPr lang="en-US" sz="800" dirty="0" smtClean="0">
                <a:latin typeface="HelveticaNeueLTStd" charset="0"/>
              </a:rPr>
              <a:t> </a:t>
            </a:r>
          </a:p>
          <a:p>
            <a:r>
              <a:rPr lang="en-US" sz="800" dirty="0">
                <a:latin typeface="HelveticaNeueLTStd" charset="0"/>
              </a:rPr>
              <a:t> </a:t>
            </a:r>
            <a:r>
              <a:rPr lang="en-US" sz="800" dirty="0" smtClean="0">
                <a:latin typeface="HelveticaNeueLTStd" charset="0"/>
              </a:rPr>
              <a:t>      a low </a:t>
            </a:r>
            <a:r>
              <a:rPr lang="en-US" sz="800" dirty="0">
                <a:latin typeface="HelveticaNeueLTStd" charset="0"/>
              </a:rPr>
              <a:t>R</a:t>
            </a:r>
            <a:r>
              <a:rPr lang="en-US" sz="800" baseline="-25000" dirty="0">
                <a:latin typeface="HelveticaNeueLTStd" charset="0"/>
              </a:rPr>
              <a:t>2</a:t>
            </a:r>
            <a:r>
              <a:rPr lang="en-US" sz="800" dirty="0">
                <a:latin typeface="HelveticaNeueLTStd" charset="0"/>
              </a:rPr>
              <a:t>*</a:t>
            </a:r>
            <a:r>
              <a:rPr lang="en-US" sz="800" dirty="0" smtClean="0">
                <a:latin typeface="HelveticaNeueLTStd" charset="0"/>
              </a:rPr>
              <a:t> </a:t>
            </a:r>
            <a:r>
              <a:rPr lang="en-US" sz="800" dirty="0">
                <a:latin typeface="HelveticaNeueLTStd" charset="0"/>
              </a:rPr>
              <a:t>indicates higher </a:t>
            </a:r>
            <a:r>
              <a:rPr lang="en-US" sz="800" dirty="0" smtClean="0">
                <a:latin typeface="HelveticaNeueLTStd" charset="0"/>
              </a:rPr>
              <a:t>oxygenation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3188" y="843239"/>
            <a:ext cx="3708412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A feedforward loop in the hypothesized </a:t>
            </a:r>
            <a:r>
              <a:rPr lang="en-US" sz="1200" dirty="0" smtClean="0">
                <a:latin typeface="+mn-lt"/>
              </a:rPr>
              <a:t>processes</a:t>
            </a:r>
          </a:p>
          <a:p>
            <a:endParaRPr lang="en-US" sz="300" dirty="0" smtClean="0">
              <a:latin typeface="+mn-lt"/>
            </a:endParaRPr>
          </a:p>
          <a:p>
            <a:r>
              <a:rPr lang="en-US" sz="1200" dirty="0" smtClean="0">
                <a:latin typeface="+mn-lt"/>
              </a:rPr>
              <a:t>of </a:t>
            </a:r>
            <a:r>
              <a:rPr lang="en-US" sz="1200" dirty="0">
                <a:latin typeface="+mn-lt"/>
              </a:rPr>
              <a:t>the development of </a:t>
            </a:r>
            <a:r>
              <a:rPr lang="en-US" sz="1200" dirty="0" smtClean="0">
                <a:latin typeface="+mn-lt"/>
              </a:rPr>
              <a:t>fibrosis in </a:t>
            </a:r>
            <a:r>
              <a:rPr lang="en-US" sz="1200" dirty="0">
                <a:latin typeface="+mn-lt"/>
              </a:rPr>
              <a:t>chronic kidney </a:t>
            </a:r>
            <a:endParaRPr lang="en-US" sz="1200" dirty="0" smtClean="0">
              <a:latin typeface="+mn-lt"/>
            </a:endParaRPr>
          </a:p>
          <a:p>
            <a:endParaRPr lang="en-US" sz="300" dirty="0" smtClean="0">
              <a:latin typeface="+mn-lt"/>
            </a:endParaRPr>
          </a:p>
          <a:p>
            <a:r>
              <a:rPr lang="en-US" sz="1200" dirty="0" smtClean="0">
                <a:latin typeface="+mn-lt"/>
              </a:rPr>
              <a:t>disease</a:t>
            </a:r>
            <a:r>
              <a:rPr lang="en-US" sz="1200" dirty="0">
                <a:latin typeface="+mn-lt"/>
              </a:rPr>
              <a:t>, and their non-invasive modes of </a:t>
            </a:r>
            <a:r>
              <a:rPr lang="en-US" sz="1200" dirty="0" smtClean="0">
                <a:latin typeface="+mn-lt"/>
              </a:rPr>
              <a:t>detection </a:t>
            </a:r>
            <a:endParaRPr lang="en-US" sz="3600" dirty="0"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074" y="5167671"/>
            <a:ext cx="898893" cy="10951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0682" y="5473454"/>
            <a:ext cx="1289610" cy="763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5850" y="5167670"/>
            <a:ext cx="890417" cy="109516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90303" y="4977752"/>
            <a:ext cx="9236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HelveticaNeueLTStd" charset="0"/>
              </a:rPr>
              <a:t>Tract density map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2703" y="5130152"/>
            <a:ext cx="9236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HelveticaNeueLTStd" charset="0"/>
              </a:rPr>
              <a:t>Tract density map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136396" y="4977172"/>
            <a:ext cx="9653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HelveticaNeueLTStd" charset="0"/>
              </a:rPr>
              <a:t>Renal </a:t>
            </a:r>
            <a:r>
              <a:rPr lang="en-US" sz="800" dirty="0" err="1" smtClean="0">
                <a:latin typeface="HelveticaNeueLTStd" charset="0"/>
              </a:rPr>
              <a:t>tractography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8091" y="5301788"/>
            <a:ext cx="7841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latin typeface="HelveticaNeueLTStd" charset="0"/>
              </a:rPr>
              <a:t>T2-w anatomy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704348" y="6228348"/>
            <a:ext cx="13821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HelveticaNeueLTStd" charset="0"/>
              </a:rPr>
              <a:t>v</a:t>
            </a:r>
            <a:r>
              <a:rPr lang="en-US" sz="800" dirty="0" smtClean="0">
                <a:latin typeface="HelveticaNeueLTStd" charset="0"/>
              </a:rPr>
              <a:t>an </a:t>
            </a:r>
            <a:r>
              <a:rPr lang="en-US" sz="800" dirty="0" err="1" smtClean="0">
                <a:latin typeface="HelveticaNeueLTStd" charset="0"/>
              </a:rPr>
              <a:t>Baalen</a:t>
            </a:r>
            <a:r>
              <a:rPr lang="en-US" sz="800" dirty="0" smtClean="0">
                <a:latin typeface="HelveticaNeueLTStd" charset="0"/>
              </a:rPr>
              <a:t> et al. JMRI 2017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447514" y="4938956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+mn-lt"/>
              </a:rPr>
              <a:t>DWI</a:t>
            </a:r>
            <a:endParaRPr lang="en-US" sz="3600" b="1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62134" y="1927865"/>
            <a:ext cx="6206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mtClean="0">
                <a:latin typeface="+mn-lt"/>
              </a:rPr>
              <a:t>BOLD</a:t>
            </a:r>
            <a:endParaRPr lang="en-US" sz="36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58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9592" y="196765"/>
            <a:ext cx="4578497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b="1" dirty="0" err="1">
                <a:ea typeface="Arial" charset="0"/>
                <a:cs typeface="Arial" charset="0"/>
              </a:rPr>
              <a:t>M</a:t>
            </a:r>
            <a:r>
              <a:rPr lang="en-US" sz="2800" b="1" dirty="0" err="1" smtClean="0">
                <a:ea typeface="Arial" charset="0"/>
                <a:cs typeface="Arial" charset="0"/>
              </a:rPr>
              <a:t>ultiparametric</a:t>
            </a:r>
            <a:r>
              <a:rPr lang="en-US" sz="2800" b="1" dirty="0" smtClean="0">
                <a:ea typeface="Arial" charset="0"/>
                <a:cs typeface="Arial" charset="0"/>
              </a:rPr>
              <a:t> renal MRI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504" y="6453916"/>
            <a:ext cx="85329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800" dirty="0" smtClean="0">
                <a:ea typeface="Arial" charset="0"/>
                <a:cs typeface="Arial" charset="0"/>
              </a:rPr>
              <a:t>Cox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et al. (Nottingham) </a:t>
            </a:r>
            <a:r>
              <a:rPr lang="en-US" sz="800" dirty="0" err="1"/>
              <a:t>Multiparametric</a:t>
            </a:r>
            <a:r>
              <a:rPr lang="en-US" sz="800" dirty="0"/>
              <a:t> </a:t>
            </a:r>
            <a:r>
              <a:rPr lang="en-US" sz="800" dirty="0" smtClean="0"/>
              <a:t>renal </a:t>
            </a:r>
            <a:r>
              <a:rPr lang="en-US" sz="800" dirty="0"/>
              <a:t>m</a:t>
            </a:r>
            <a:r>
              <a:rPr lang="en-US" sz="800" dirty="0" smtClean="0"/>
              <a:t>agnetic </a:t>
            </a:r>
            <a:r>
              <a:rPr lang="en-US" sz="800" dirty="0"/>
              <a:t>r</a:t>
            </a:r>
            <a:r>
              <a:rPr lang="en-US" sz="800" dirty="0" smtClean="0"/>
              <a:t>esonance </a:t>
            </a:r>
            <a:r>
              <a:rPr lang="en-US" sz="800" dirty="0"/>
              <a:t>i</a:t>
            </a:r>
            <a:r>
              <a:rPr lang="en-US" sz="800" dirty="0" smtClean="0"/>
              <a:t>maging</a:t>
            </a:r>
            <a:r>
              <a:rPr lang="en-US" sz="800" dirty="0"/>
              <a:t>: </a:t>
            </a:r>
            <a:r>
              <a:rPr lang="en-US" sz="800" dirty="0" smtClean="0"/>
              <a:t>validation</a:t>
            </a:r>
            <a:r>
              <a:rPr lang="en-US" sz="800" dirty="0"/>
              <a:t>, </a:t>
            </a:r>
            <a:r>
              <a:rPr lang="en-US" sz="800" dirty="0" smtClean="0"/>
              <a:t>interventions</a:t>
            </a:r>
            <a:r>
              <a:rPr lang="en-US" sz="800" dirty="0"/>
              <a:t>, and </a:t>
            </a:r>
            <a:r>
              <a:rPr lang="en-US" sz="800" dirty="0" smtClean="0"/>
              <a:t>alterations </a:t>
            </a:r>
            <a:r>
              <a:rPr lang="en-US" sz="800" dirty="0"/>
              <a:t>in </a:t>
            </a:r>
            <a:r>
              <a:rPr lang="en-US" sz="800" dirty="0" smtClean="0"/>
              <a:t>chronic </a:t>
            </a:r>
            <a:r>
              <a:rPr lang="en-US" sz="800" dirty="0"/>
              <a:t>k</a:t>
            </a:r>
            <a:r>
              <a:rPr lang="en-US" sz="800" dirty="0" smtClean="0"/>
              <a:t>idney </a:t>
            </a:r>
            <a:r>
              <a:rPr lang="en-US" sz="800" dirty="0"/>
              <a:t>d</a:t>
            </a:r>
            <a:r>
              <a:rPr lang="en-US" sz="800" dirty="0" smtClean="0"/>
              <a:t>isease.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Frontiers in Physiology 2017;8:696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91195"/>
            <a:ext cx="8200714" cy="51261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36" y="148775"/>
            <a:ext cx="2293916" cy="228484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84168" y="4689140"/>
            <a:ext cx="293541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r>
              <a:rPr lang="en-US" b="1" dirty="0" smtClean="0"/>
              <a:t> DCE-MRI          filtration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730" y="4767983"/>
            <a:ext cx="438638" cy="2116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950063" y="4689140"/>
            <a:ext cx="1069524" cy="36933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smtClean="0">
                <a:solidFill>
                  <a:schemeClr val="bg1"/>
                </a:solidFill>
              </a:rPr>
              <a:t>iltration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2849" y="510667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GFR, RPF</a:t>
            </a:r>
            <a:endParaRPr lang="en-US" sz="1600" b="1" dirty="0"/>
          </a:p>
        </p:txBody>
      </p:sp>
      <p:sp>
        <p:nvSpPr>
          <p:cNvPr id="27" name="Rectangle 26"/>
          <p:cNvSpPr/>
          <p:nvPr/>
        </p:nvSpPr>
        <p:spPr>
          <a:xfrm>
            <a:off x="8052797" y="5394412"/>
            <a:ext cx="9476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>
                <a:ea typeface="Arial" charset="0"/>
                <a:cs typeface="Arial" charset="0"/>
              </a:rPr>
              <a:t>mL/100mL/min</a:t>
            </a:r>
            <a:endParaRPr lang="en-US" sz="900" dirty="0"/>
          </a:p>
        </p:txBody>
      </p:sp>
      <p:sp>
        <p:nvSpPr>
          <p:cNvPr id="2" name="TextBox 1"/>
          <p:cNvSpPr txBox="1"/>
          <p:nvPr/>
        </p:nvSpPr>
        <p:spPr>
          <a:xfrm>
            <a:off x="5544108" y="154377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!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11414" y="4710626"/>
            <a:ext cx="106150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DCE-MRI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3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1720" y="86789"/>
            <a:ext cx="6516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DCE-MRI: numerical analysis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software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541" y="1278082"/>
            <a:ext cx="856895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Sourbron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S,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Biffar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A,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Ingrisch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M,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Fierens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Y,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Luypaert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R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PMI: platform for research in medical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imaging.</a:t>
            </a:r>
          </a:p>
          <a:p>
            <a:r>
              <a:rPr lang="en-US" sz="1200" dirty="0" err="1" smtClean="0">
                <a:ea typeface="Arial" charset="0"/>
                <a:cs typeface="Arial" charset="0"/>
              </a:rPr>
              <a:t>Magn</a:t>
            </a:r>
            <a:r>
              <a:rPr lang="en-US" sz="1200" dirty="0" smtClean="0">
                <a:ea typeface="Arial" charset="0"/>
                <a:cs typeface="Arial" charset="0"/>
              </a:rPr>
              <a:t> </a:t>
            </a:r>
            <a:r>
              <a:rPr lang="en-US" sz="1200" dirty="0" err="1">
                <a:ea typeface="Arial" charset="0"/>
                <a:cs typeface="Arial" charset="0"/>
              </a:rPr>
              <a:t>Reson</a:t>
            </a:r>
            <a:r>
              <a:rPr lang="en-US" sz="1200" dirty="0">
                <a:ea typeface="Arial" charset="0"/>
                <a:cs typeface="Arial" charset="0"/>
              </a:rPr>
              <a:t> Mater </a:t>
            </a:r>
            <a:r>
              <a:rPr lang="en-US" sz="1200" dirty="0" err="1">
                <a:ea typeface="Arial" charset="0"/>
                <a:cs typeface="Arial" charset="0"/>
              </a:rPr>
              <a:t>Phy</a:t>
            </a:r>
            <a:r>
              <a:rPr lang="en-US" sz="1200" dirty="0">
                <a:ea typeface="Arial" charset="0"/>
                <a:cs typeface="Arial" charset="0"/>
              </a:rPr>
              <a:t>. 2009 Oct 1;22(1):539.</a:t>
            </a:r>
            <a:r>
              <a:rPr lang="en-US" sz="1200" dirty="0"/>
              <a:t>	</a:t>
            </a:r>
            <a:endParaRPr lang="is-IS" sz="1200" dirty="0" smtClean="0"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2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2"/>
              </a:rPr>
              <a:t>github.com/plaresmedima/PMI-0.4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6261" y="764704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Interactive Data Language (IDL)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3874251" y="1014844"/>
            <a:ext cx="530626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http://</a:t>
            </a:r>
            <a:r>
              <a:rPr lang="en-US" sz="1050" dirty="0" smtClean="0">
                <a:hlinkClick r:id="rId3"/>
              </a:rPr>
              <a:t>www.harrisgeospatial.com/ProductsandSolutions/GeospatialProducts/IDL.aspx</a:t>
            </a:r>
            <a:r>
              <a:rPr lang="en-US" sz="1050" dirty="0" smtClean="0"/>
              <a:t>  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3599892" y="2060848"/>
            <a:ext cx="3129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4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4"/>
              </a:rPr>
              <a:t>sites.google.com/site/plaresmedima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541" y="2856709"/>
            <a:ext cx="805046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Zöllner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FG,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Daab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M,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Sourbron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SP,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Schad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LR, Schoenberg SO,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Weisser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G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An open source software for analysis of dynamic contrast enhanced magnetic resonance images: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UMMPerfusion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revisited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r>
              <a:rPr lang="pt-BR" sz="1400" dirty="0">
                <a:latin typeface="Arial" charset="0"/>
                <a:ea typeface="Arial" charset="0"/>
                <a:cs typeface="Arial" charset="0"/>
              </a:rPr>
              <a:t>BMC </a:t>
            </a:r>
            <a:r>
              <a:rPr lang="pt-BR" sz="1400" dirty="0" err="1">
                <a:latin typeface="Arial" charset="0"/>
                <a:ea typeface="Arial" charset="0"/>
                <a:cs typeface="Arial" charset="0"/>
              </a:rPr>
              <a:t>Med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400" dirty="0" err="1">
                <a:latin typeface="Arial" charset="0"/>
                <a:ea typeface="Arial" charset="0"/>
                <a:cs typeface="Arial" charset="0"/>
              </a:rPr>
              <a:t>Imaging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pt-BR" sz="1400" dirty="0" smtClean="0">
                <a:latin typeface="Arial" charset="0"/>
                <a:ea typeface="Arial" charset="0"/>
                <a:cs typeface="Arial" charset="0"/>
              </a:rPr>
              <a:t>2016;16:7</a:t>
            </a:r>
            <a:r>
              <a:rPr lang="pt-BR" sz="1400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pt-BR" sz="1400" dirty="0" smtClean="0">
                <a:latin typeface="Arial" charset="0"/>
                <a:ea typeface="Arial" charset="0"/>
                <a:cs typeface="Arial" charset="0"/>
              </a:rPr>
              <a:t>doi:10.1186/s12880-016-0109-0.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5"/>
              </a:rPr>
              <a:t>http://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5"/>
              </a:rPr>
              <a:t>ikrsrv1.medma.uni-heidelberg.de/redmine/projects/ummperfusion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1057" y="2515662"/>
            <a:ext cx="2305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OsiriX</a:t>
            </a:r>
            <a:r>
              <a:rPr lang="en-US" sz="1400" dirty="0" smtClean="0"/>
              <a:t> (C/C++) on </a:t>
            </a:r>
            <a:r>
              <a:rPr lang="en-US" sz="1400" dirty="0" err="1" smtClean="0"/>
              <a:t>MacOS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336127" y="2672916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6"/>
              </a:rPr>
              <a:t>www.osirix-viewer.com</a:t>
            </a:r>
            <a:r>
              <a:rPr lang="en-US" sz="1600" dirty="0" smtClean="0"/>
              <a:t>  </a:t>
            </a:r>
            <a:endParaRPr lang="en-US" sz="1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2456892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9532" y="728700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5731" y="4965556"/>
            <a:ext cx="794245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Schmid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VJ,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Whitcher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B,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Padhani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AR, Yang GZ.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Quantitative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analysis of dynamic contrast-enhanced MR images based on Bayesian P-splines.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IEEE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Trans Med Imaging. 2009;28(6):789-798.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doi:10.1109/TMI.2008.2007326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7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7"/>
              </a:rPr>
              <a:t>github.com/petmri/ROCKETSHIP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10953" y="4525379"/>
            <a:ext cx="88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MATLAB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528360" y="4741403"/>
            <a:ext cx="16161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  <a:hlinkClick r:id="rId8"/>
              </a:rPr>
              <a:t>www.mathworks.com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  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23528" y="4437112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13369" y="170080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PMI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092280" y="37071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UMMPerfusion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56276" y="608400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ROCKETSHIP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34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3768" y="86789"/>
            <a:ext cx="65167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DCE-MRI: numerical analysis software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1541" y="1160748"/>
            <a:ext cx="856895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ea typeface="Arial" charset="0"/>
                <a:cs typeface="Arial" charset="0"/>
              </a:rPr>
              <a:t>Schmid</a:t>
            </a:r>
            <a:r>
              <a:rPr lang="en-US" sz="1200" dirty="0">
                <a:ea typeface="Arial" charset="0"/>
                <a:cs typeface="Arial" charset="0"/>
              </a:rPr>
              <a:t> VJ, </a:t>
            </a:r>
            <a:r>
              <a:rPr lang="en-US" sz="1200" dirty="0" err="1">
                <a:ea typeface="Arial" charset="0"/>
                <a:cs typeface="Arial" charset="0"/>
              </a:rPr>
              <a:t>Whitcher</a:t>
            </a:r>
            <a:r>
              <a:rPr lang="en-US" sz="1200" dirty="0">
                <a:ea typeface="Arial" charset="0"/>
                <a:cs typeface="Arial" charset="0"/>
              </a:rPr>
              <a:t> B, </a:t>
            </a:r>
            <a:r>
              <a:rPr lang="en-US" sz="1200" dirty="0" err="1">
                <a:ea typeface="Arial" charset="0"/>
                <a:cs typeface="Arial" charset="0"/>
              </a:rPr>
              <a:t>Padhani</a:t>
            </a:r>
            <a:r>
              <a:rPr lang="en-US" sz="1200" dirty="0">
                <a:ea typeface="Arial" charset="0"/>
                <a:cs typeface="Arial" charset="0"/>
              </a:rPr>
              <a:t> AR, </a:t>
            </a:r>
            <a:r>
              <a:rPr lang="en-US" sz="1200" dirty="0" smtClean="0">
                <a:ea typeface="Arial" charset="0"/>
                <a:cs typeface="Arial" charset="0"/>
              </a:rPr>
              <a:t>Taylor NJ, Yang </a:t>
            </a:r>
            <a:r>
              <a:rPr lang="en-US" sz="1200" dirty="0">
                <a:ea typeface="Arial" charset="0"/>
                <a:cs typeface="Arial" charset="0"/>
              </a:rPr>
              <a:t>GZ. </a:t>
            </a:r>
          </a:p>
          <a:p>
            <a:r>
              <a:rPr lang="en-US" dirty="0" smtClean="0"/>
              <a:t>Bayesian </a:t>
            </a:r>
            <a:r>
              <a:rPr lang="en-US" dirty="0"/>
              <a:t>m</a:t>
            </a:r>
            <a:r>
              <a:rPr lang="en-US" dirty="0" smtClean="0"/>
              <a:t>ethods </a:t>
            </a:r>
            <a:r>
              <a:rPr lang="en-US" dirty="0"/>
              <a:t>for </a:t>
            </a:r>
            <a:r>
              <a:rPr lang="en-US" dirty="0" smtClean="0"/>
              <a:t>pharmacokinetic </a:t>
            </a:r>
            <a:r>
              <a:rPr lang="en-US" dirty="0"/>
              <a:t>m</a:t>
            </a:r>
            <a:r>
              <a:rPr lang="en-US" dirty="0" smtClean="0"/>
              <a:t>odels </a:t>
            </a:r>
            <a:r>
              <a:rPr lang="en-US" dirty="0"/>
              <a:t>in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ynamic contrast-enhanced </a:t>
            </a:r>
            <a:r>
              <a:rPr lang="en-US" dirty="0"/>
              <a:t>m</a:t>
            </a:r>
            <a:r>
              <a:rPr lang="en-US" dirty="0" smtClean="0"/>
              <a:t>agnetic </a:t>
            </a:r>
            <a:r>
              <a:rPr lang="en-US" dirty="0"/>
              <a:t>r</a:t>
            </a:r>
            <a:r>
              <a:rPr lang="en-US" dirty="0" smtClean="0"/>
              <a:t>esonance </a:t>
            </a:r>
            <a:r>
              <a:rPr lang="en-US" dirty="0"/>
              <a:t>i</a:t>
            </a:r>
            <a:r>
              <a:rPr lang="en-US" dirty="0" smtClean="0"/>
              <a:t>maging</a:t>
            </a:r>
            <a:r>
              <a:rPr lang="en-US" dirty="0" smtClean="0">
                <a:ea typeface="Arial" charset="0"/>
                <a:cs typeface="Arial" charset="0"/>
              </a:rPr>
              <a:t>.</a:t>
            </a:r>
          </a:p>
          <a:p>
            <a:r>
              <a:rPr lang="en-US" sz="1200" dirty="0" smtClean="0">
                <a:ea typeface="Arial" charset="0"/>
                <a:cs typeface="Arial" charset="0"/>
              </a:rPr>
              <a:t>IEEE Transactions on Medical Imaging 2006;25(2):1627-1636.</a:t>
            </a:r>
            <a:r>
              <a:rPr lang="en-US" sz="1200" dirty="0"/>
              <a:t>	</a:t>
            </a:r>
            <a:endParaRPr lang="is-IS" sz="1200" dirty="0" smtClean="0"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ea typeface="Arial" charset="0"/>
                <a:cs typeface="Arial" charset="0"/>
                <a:hlinkClick r:id="rId2"/>
              </a:rPr>
              <a:t>http://</a:t>
            </a:r>
            <a:r>
              <a:rPr lang="en-US" sz="1200" dirty="0" smtClean="0">
                <a:ea typeface="Arial" charset="0"/>
                <a:cs typeface="Arial" charset="0"/>
                <a:hlinkClick r:id="rId2"/>
              </a:rPr>
              <a:t>dcemri.sourceforge.net</a:t>
            </a:r>
            <a:r>
              <a:rPr lang="en-US" sz="1200" dirty="0" smtClean="0">
                <a:ea typeface="Arial" charset="0"/>
                <a:cs typeface="Arial" charset="0"/>
              </a:rPr>
              <a:t>     </a:t>
            </a:r>
            <a:r>
              <a:rPr lang="en-US" sz="1200" dirty="0">
                <a:ea typeface="Arial" charset="0"/>
                <a:cs typeface="Arial" charset="0"/>
                <a:hlinkClick r:id="rId3"/>
              </a:rPr>
              <a:t>https://cran.r-project.org/web/packages/dcemriS4</a:t>
            </a:r>
            <a:r>
              <a:rPr lang="en-US" sz="1200" dirty="0">
                <a:ea typeface="Arial" charset="0"/>
                <a:cs typeface="Arial" charset="0"/>
              </a:rPr>
              <a:t> </a:t>
            </a:r>
          </a:p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23528" y="2564904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9532" y="728700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528" y="4365104"/>
            <a:ext cx="87129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288" y="170080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dcemriS4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759461" y="3717031"/>
            <a:ext cx="18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DATforDCEMRI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063176" y="53395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DCEMRI.jl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615050" y="852971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R language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7689652" y="1016732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4"/>
              </a:rPr>
              <a:t>www.r-project.org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431541" y="2955926"/>
            <a:ext cx="79365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Ferl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GZ.</a:t>
            </a:r>
          </a:p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DATforDCEMRI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An R Package for Deconvolution Analysis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Visualization of DCE-MRI Data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Journal of Statistical Software 2011;44(3):1-18. </a:t>
            </a:r>
          </a:p>
          <a:p>
            <a:endParaRPr lang="en-US" sz="9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5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5"/>
              </a:rPr>
              <a:t>cran.r-project.org/web/packages/DATforDCEMRI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32340" y="2854677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R language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7706942" y="3018438"/>
            <a:ext cx="1346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hlinkClick r:id="rId4"/>
              </a:rPr>
              <a:t>www.r-project.org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31540" y="4761148"/>
            <a:ext cx="841870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Smith DS, Li X,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Arlinghaus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LR,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Yankeelov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TE, Welch EB.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DCEMRI.jl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a fast, validated, open source toolkit for dynamic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contrast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enhanced MRI analysis.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PeerJ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. 2015;3:e909.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doi:10.7717/peerj.909</a:t>
            </a:r>
          </a:p>
          <a:p>
            <a:endParaRPr lang="en-US" sz="1000" dirty="0"/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  <a:hlinkClick r:id="rId6"/>
              </a:rPr>
              <a:t>https://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  <a:hlinkClick r:id="rId6"/>
              </a:rPr>
              <a:t>github.com/davidssmith/DCEMRI.jl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1200" dirty="0" smtClean="0">
                <a:ea typeface="Arial" charset="0"/>
                <a:cs typeface="Arial" charset="0"/>
                <a:hlinkClick r:id="rId7"/>
              </a:rPr>
              <a:t>https</a:t>
            </a:r>
            <a:r>
              <a:rPr lang="en-US" sz="1200" dirty="0">
                <a:ea typeface="Arial" charset="0"/>
                <a:cs typeface="Arial" charset="0"/>
                <a:hlinkClick r:id="rId7"/>
              </a:rPr>
              <a:t>://</a:t>
            </a:r>
            <a:r>
              <a:rPr lang="en-US" sz="1200" dirty="0" smtClean="0">
                <a:ea typeface="Arial" charset="0"/>
                <a:cs typeface="Arial" charset="0"/>
                <a:hlinkClick r:id="rId7"/>
              </a:rPr>
              <a:t>www.ncbi.nlm.nih.gov/pubmed/25922795</a:t>
            </a:r>
            <a:r>
              <a:rPr lang="en-US" sz="1200" dirty="0" smtClean="0">
                <a:ea typeface="Arial" charset="0"/>
                <a:cs typeface="Arial" charset="0"/>
              </a:rPr>
              <a:t>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40198" y="4437112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Julia language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632340" y="4653136"/>
            <a:ext cx="1335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8"/>
              </a:rPr>
              <a:t>http://</a:t>
            </a:r>
            <a:r>
              <a:rPr lang="en-US" sz="1100" dirty="0" smtClean="0">
                <a:hlinkClick r:id="rId8"/>
              </a:rPr>
              <a:t>julialang.org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3553189" y="6268080"/>
            <a:ext cx="2710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ea typeface="Arial" charset="0"/>
                <a:cs typeface="Arial" charset="0"/>
                <a:hlinkClick r:id="rId9"/>
              </a:rPr>
              <a:t>https://github.com/welcheb/pydcemri</a:t>
            </a:r>
            <a:r>
              <a:rPr lang="en-US" sz="1200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23051" y="6109555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The Python language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7796926" y="6336032"/>
            <a:ext cx="13115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US" sz="1100" dirty="0" smtClean="0"/>
              <a:t> </a:t>
            </a:r>
            <a:r>
              <a:rPr lang="en-US" sz="1100" dirty="0" smtClean="0">
                <a:ea typeface="Arial" charset="0"/>
                <a:cs typeface="Arial" charset="0"/>
                <a:hlinkClick r:id="rId10"/>
              </a:rPr>
              <a:t>www.python.org</a:t>
            </a:r>
            <a:r>
              <a:rPr lang="en-US" sz="1100" dirty="0" smtClean="0">
                <a:ea typeface="Arial" charset="0"/>
                <a:cs typeface="Arial" charset="0"/>
              </a:rPr>
              <a:t> </a:t>
            </a:r>
            <a:endParaRPr lang="en-US" sz="1100" dirty="0"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07914" y="6252692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a typeface="Arial" charset="0"/>
                <a:cs typeface="Arial" charset="0"/>
              </a:rPr>
              <a:t>Python </a:t>
            </a:r>
            <a:r>
              <a:rPr lang="en-US" sz="1400" dirty="0" smtClean="0">
                <a:ea typeface="Arial" charset="0"/>
                <a:cs typeface="Arial" charset="0"/>
              </a:rPr>
              <a:t>module :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86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7884" y="252890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Thanks 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889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30" y="912054"/>
            <a:ext cx="5090653" cy="5519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001"/>
          <a:stretch/>
        </p:blipFill>
        <p:spPr>
          <a:xfrm>
            <a:off x="448130" y="555683"/>
            <a:ext cx="2922782" cy="2820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82345" y="152636"/>
            <a:ext cx="413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Kidney morphology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1547" y="6465361"/>
            <a:ext cx="33249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9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9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9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9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rc 5"/>
          <p:cNvSpPr/>
          <p:nvPr/>
        </p:nvSpPr>
        <p:spPr>
          <a:xfrm>
            <a:off x="2120813" y="778707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345" y="790811"/>
            <a:ext cx="1156197" cy="518295"/>
          </a:xfrm>
          <a:prstGeom prst="rect">
            <a:avLst/>
          </a:prstGeom>
        </p:spPr>
      </p:pic>
      <p:cxnSp>
        <p:nvCxnSpPr>
          <p:cNvPr id="8" name="Curved Connector 7"/>
          <p:cNvCxnSpPr/>
          <p:nvPr/>
        </p:nvCxnSpPr>
        <p:spPr>
          <a:xfrm rot="16200000" flipH="1">
            <a:off x="1524598" y="1832008"/>
            <a:ext cx="2330710" cy="1851958"/>
          </a:xfrm>
          <a:prstGeom prst="curvedConnector3">
            <a:avLst>
              <a:gd name="adj1" fmla="val 9975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7077" y="4000847"/>
            <a:ext cx="2903033" cy="2492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filters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ody 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homeostatsis</a:t>
            </a:r>
            <a:endParaRPr lang="en-US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(fluid status, pH, electrolytes)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r>
              <a:rPr lang="en-US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ormon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production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&lt;0.5% of </a:t>
            </a:r>
            <a:r>
              <a:rPr lang="en-US" dirty="0" smtClean="0"/>
              <a:t>body weight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~20% of </a:t>
            </a:r>
            <a:r>
              <a:rPr lang="en-US" dirty="0" smtClean="0"/>
              <a:t>cardiac </a:t>
            </a:r>
            <a:r>
              <a:rPr lang="en-US" dirty="0"/>
              <a:t>output</a:t>
            </a:r>
            <a:endParaRPr lang="en-US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615930" y="230434"/>
            <a:ext cx="0" cy="6201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14004" y="2312876"/>
            <a:ext cx="10438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Medulla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200" dirty="0" smtClean="0"/>
              <a:t>(pyramid)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635653" y="1868584"/>
            <a:ext cx="9156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Cortex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5896" y="4654877"/>
            <a:ext cx="8386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Renal</a:t>
            </a:r>
          </a:p>
          <a:p>
            <a:r>
              <a:rPr lang="en-US" b="1" dirty="0" smtClean="0"/>
              <a:t>pelvis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246" y="172646"/>
            <a:ext cx="924822" cy="13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5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58" y="184872"/>
            <a:ext cx="5328591" cy="63993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656692"/>
            <a:ext cx="2800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ea typeface="Arial" charset="0"/>
                <a:cs typeface="Arial" charset="0"/>
              </a:rPr>
              <a:t>T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he nephron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5976" y="6484192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2708920"/>
            <a:ext cx="2617157" cy="1980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5796" y="1664804"/>
            <a:ext cx="149752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Juxtamedullary</a:t>
            </a:r>
          </a:p>
          <a:p>
            <a:r>
              <a:rPr lang="en-US" sz="1400" b="1" dirty="0" smtClean="0"/>
              <a:t>          nephron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044019" y="1141584"/>
            <a:ext cx="109998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Superficial</a:t>
            </a:r>
          </a:p>
          <a:p>
            <a:r>
              <a:rPr lang="en-US" sz="1400" b="1" dirty="0" smtClean="0"/>
              <a:t>   nephron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992380" y="2123078"/>
            <a:ext cx="93326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smtClean="0"/>
              <a:t>CORTEX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48364" y="3720476"/>
            <a:ext cx="10615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OUTER</a:t>
            </a:r>
          </a:p>
          <a:p>
            <a:r>
              <a:rPr lang="en-US" sz="1400" b="1" dirty="0" smtClean="0"/>
              <a:t>MEDULLA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65589" y="5190496"/>
            <a:ext cx="106150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INNER</a:t>
            </a:r>
          </a:p>
          <a:p>
            <a:r>
              <a:rPr lang="en-US" sz="1400" b="1" dirty="0" smtClean="0"/>
              <a:t>MEDULLA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289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13" y="529586"/>
            <a:ext cx="6079692" cy="61037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3679" y="1202490"/>
            <a:ext cx="25355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Glomerular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capillary 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covered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by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</a:t>
            </a: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foot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processes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of podocytes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9752" y="6469305"/>
            <a:ext cx="26244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Boron &amp; </a:t>
            </a:r>
            <a:r>
              <a:rPr lang="en-US" sz="700" dirty="0" err="1" smtClean="0">
                <a:latin typeface="Arial" charset="0"/>
                <a:ea typeface="Arial" charset="0"/>
                <a:cs typeface="Arial" charset="0"/>
              </a:rPr>
              <a:t>Boulpaep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, Medical Physiology, 3</a:t>
            </a:r>
            <a:r>
              <a:rPr lang="en-US" sz="700" baseline="30000" dirty="0" smtClean="0">
                <a:latin typeface="Arial" charset="0"/>
                <a:ea typeface="Arial" charset="0"/>
                <a:cs typeface="Arial" charset="0"/>
              </a:rPr>
              <a:t>rd</a:t>
            </a:r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ed. Elsevier, 2017</a:t>
            </a:r>
            <a:endParaRPr lang="en-US" sz="7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3628" y="411051"/>
            <a:ext cx="6219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Where the filtration (GFR) takes place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1879938" y="5805844"/>
            <a:ext cx="12486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TEM x 48000      1 </a:t>
            </a:r>
            <a:r>
              <a:rPr lang="en-US" sz="800" dirty="0" smtClean="0">
                <a:latin typeface="Symbol" charset="2"/>
                <a:ea typeface="Symbol" charset="2"/>
                <a:cs typeface="Symbol" charset="2"/>
              </a:rPr>
              <a:t>m</a:t>
            </a:r>
            <a:r>
              <a:rPr lang="en-US" sz="800" dirty="0" smtClean="0"/>
              <a:t>m</a:t>
            </a:r>
            <a:endParaRPr lang="en-US" sz="800" dirty="0" smtClean="0">
              <a:solidFill>
                <a:srgbClr val="20202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2" y="3476505"/>
            <a:ext cx="2864233" cy="2389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508" y="5591449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Capillary </a:t>
            </a:r>
          </a:p>
          <a:p>
            <a:r>
              <a:rPr lang="en-US" sz="900" b="1" dirty="0"/>
              <a:t> </a:t>
            </a:r>
            <a:r>
              <a:rPr lang="en-US" sz="900" b="1" dirty="0" smtClean="0"/>
              <a:t>     lumen</a:t>
            </a:r>
            <a:endParaRPr lang="en-US" sz="9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35596" y="461934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Bowman’s</a:t>
            </a:r>
          </a:p>
          <a:p>
            <a:r>
              <a:rPr lang="en-US" sz="900" b="1" dirty="0"/>
              <a:t> </a:t>
            </a:r>
            <a:r>
              <a:rPr lang="en-US" sz="900" b="1" dirty="0" smtClean="0"/>
              <a:t>      space</a:t>
            </a:r>
            <a:endParaRPr lang="en-US" sz="9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27584" y="5060681"/>
            <a:ext cx="216024" cy="5875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165" y="6453336"/>
            <a:ext cx="32043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latin typeface="+mn-lt"/>
              </a:rPr>
              <a:t>Satchell &amp; </a:t>
            </a:r>
            <a:r>
              <a:rPr lang="en-US" sz="700" dirty="0" err="1" smtClean="0">
                <a:latin typeface="+mn-lt"/>
              </a:rPr>
              <a:t>Braet</a:t>
            </a:r>
            <a:r>
              <a:rPr lang="en-US" sz="700" dirty="0" smtClean="0">
                <a:latin typeface="+mn-lt"/>
              </a:rPr>
              <a:t>  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Am J </a:t>
            </a:r>
            <a:r>
              <a:rPr lang="en-US" sz="700" dirty="0">
                <a:solidFill>
                  <a:srgbClr val="202020"/>
                </a:solidFill>
                <a:latin typeface="+mn-lt"/>
              </a:rPr>
              <a:t>of </a:t>
            </a:r>
            <a:r>
              <a:rPr lang="en-US" sz="700" dirty="0" err="1" smtClean="0">
                <a:solidFill>
                  <a:srgbClr val="202020"/>
                </a:solidFill>
                <a:latin typeface="+mn-lt"/>
              </a:rPr>
              <a:t>Physiol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 Renal </a:t>
            </a:r>
            <a:r>
              <a:rPr lang="en-US" sz="700" dirty="0">
                <a:solidFill>
                  <a:srgbClr val="202020"/>
                </a:solidFill>
                <a:latin typeface="+mn-lt"/>
              </a:rPr>
              <a:t>Physiology </a:t>
            </a:r>
            <a:r>
              <a:rPr lang="en-US" sz="700" dirty="0" smtClean="0">
                <a:solidFill>
                  <a:srgbClr val="202020"/>
                </a:solidFill>
                <a:latin typeface="+mn-lt"/>
              </a:rPr>
              <a:t>2009:296(5):F947-F956. </a:t>
            </a:r>
            <a:endParaRPr lang="en-US" sz="700" dirty="0">
              <a:latin typeface="+mn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11760" y="2924944"/>
            <a:ext cx="447467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40352" y="503965"/>
            <a:ext cx="11192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Primary</a:t>
            </a:r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776356" y="476672"/>
            <a:ext cx="11192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Primary</a:t>
            </a:r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640890" y="6114782"/>
            <a:ext cx="1587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Foot</a:t>
            </a:r>
            <a:r>
              <a:rPr lang="en-US" sz="1600" dirty="0"/>
              <a:t> </a:t>
            </a:r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56371" y="6057292"/>
            <a:ext cx="116410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Secondary</a:t>
            </a:r>
            <a:endParaRPr lang="en-US" sz="1600" dirty="0" smtClean="0"/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377250" y="6057292"/>
            <a:ext cx="103906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Podocyte</a:t>
            </a:r>
          </a:p>
          <a:p>
            <a:pPr algn="ctr"/>
            <a:r>
              <a:rPr lang="en-US" sz="1600" dirty="0" smtClean="0"/>
              <a:t>Cell body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6076" y="53370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measureable by DCE-MRI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004048" y="264076"/>
            <a:ext cx="252028" cy="19667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53651" y="36004"/>
            <a:ext cx="3130334" cy="123275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0" y="2568167"/>
            <a:ext cx="1464010" cy="3207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204220"/>
            <a:ext cx="4535996" cy="19021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30" y="4920936"/>
            <a:ext cx="2870745" cy="6479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454" y="3861048"/>
            <a:ext cx="3678882" cy="1129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249" y="5085184"/>
            <a:ext cx="3336051" cy="1454703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2" idx="1"/>
          </p:cNvCxnSpPr>
          <p:nvPr/>
        </p:nvCxnSpPr>
        <p:spPr>
          <a:xfrm flipV="1">
            <a:off x="1902916" y="1155316"/>
            <a:ext cx="1552960" cy="21656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20235" y="4172740"/>
            <a:ext cx="244150" cy="534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442003" y="4257092"/>
            <a:ext cx="1301905" cy="747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76470" y="5237182"/>
            <a:ext cx="610677" cy="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93694" y="1722310"/>
            <a:ext cx="2016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Verdana" charset="0"/>
              </a:rPr>
              <a:t>Diseases of the </a:t>
            </a:r>
            <a:endParaRPr lang="en-US" sz="1600" b="1" dirty="0" smtClean="0">
              <a:solidFill>
                <a:srgbClr val="000000"/>
              </a:solidFill>
              <a:latin typeface="Verdana" charset="0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Verdana" charset="0"/>
              </a:rPr>
              <a:t>genitourinary </a:t>
            </a:r>
          </a:p>
          <a:p>
            <a:r>
              <a:rPr lang="en-US" sz="1600" b="1" dirty="0" smtClean="0">
                <a:solidFill>
                  <a:srgbClr val="000000"/>
                </a:solidFill>
                <a:latin typeface="Verdana" charset="0"/>
              </a:rPr>
              <a:t>system</a:t>
            </a:r>
            <a:r>
              <a:rPr lang="en-US" sz="1600" b="1" dirty="0">
                <a:solidFill>
                  <a:srgbClr val="000000"/>
                </a:solidFill>
                <a:latin typeface="Verdana" charset="0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</a:rPr>
              <a:t>N00-N99</a:t>
            </a:r>
            <a:endParaRPr lang="en-US" sz="1600" b="1" dirty="0">
              <a:solidFill>
                <a:srgbClr val="000000"/>
              </a:solidFill>
              <a:latin typeface="Verdana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899950" y="2752020"/>
            <a:ext cx="735946" cy="820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404" y="2169577"/>
            <a:ext cx="5508104" cy="142562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92744" y="152636"/>
            <a:ext cx="23230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Pathophysiology </a:t>
            </a:r>
          </a:p>
          <a:p>
            <a:endParaRPr lang="en-US" sz="1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93694" y="680757"/>
            <a:ext cx="15632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o</a:t>
            </a:r>
            <a:r>
              <a:rPr lang="en-US" sz="1100" i="1" dirty="0" smtClean="0"/>
              <a:t>bserved</a:t>
            </a:r>
            <a:r>
              <a:rPr lang="en-US" sz="1100" dirty="0" smtClean="0"/>
              <a:t> condition </a:t>
            </a:r>
          </a:p>
          <a:p>
            <a:r>
              <a:rPr lang="en-US" sz="1100" dirty="0" smtClean="0"/>
              <a:t>during a disease state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>
            <a:off x="1727684" y="695464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operating</a:t>
            </a:r>
          </a:p>
          <a:p>
            <a:r>
              <a:rPr lang="en-US" sz="1100" dirty="0" smtClean="0"/>
              <a:t>mechanism</a:t>
            </a:r>
            <a:endParaRPr lang="en-US" sz="1100" dirty="0"/>
          </a:p>
        </p:txBody>
      </p:sp>
      <p:sp>
        <p:nvSpPr>
          <p:cNvPr id="48" name="Left Brace 47"/>
          <p:cNvSpPr/>
          <p:nvPr/>
        </p:nvSpPr>
        <p:spPr>
          <a:xfrm rot="16200000">
            <a:off x="898410" y="242802"/>
            <a:ext cx="180020" cy="74388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16200000">
            <a:off x="1963906" y="-11577"/>
            <a:ext cx="163434" cy="1283949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20235" y="3303597"/>
            <a:ext cx="1946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+mn-lt"/>
              </a:rPr>
              <a:t>Glomerular diseases</a:t>
            </a:r>
            <a:endParaRPr lang="en-US" sz="1400" b="1" dirty="0">
              <a:latin typeface="+mn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4" y="3316151"/>
            <a:ext cx="1070959" cy="75859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024852" y="3553346"/>
            <a:ext cx="29851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Renal </a:t>
            </a:r>
            <a:r>
              <a:rPr lang="en-US" sz="1400" b="1" dirty="0" err="1"/>
              <a:t>tubulo</a:t>
            </a:r>
            <a:r>
              <a:rPr lang="en-US" sz="1400" b="1" dirty="0"/>
              <a:t>-interstitial </a:t>
            </a:r>
            <a:r>
              <a:rPr lang="en-US" sz="1400" b="1" dirty="0" smtClean="0"/>
              <a:t>diseases</a:t>
            </a:r>
            <a:endParaRPr lang="en-US" sz="1400" b="1" dirty="0">
              <a:latin typeface="+mn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20235" y="3805880"/>
            <a:ext cx="2449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Acute kidney failure and </a:t>
            </a:r>
            <a:endParaRPr lang="en-US" sz="1400" b="1" dirty="0" smtClean="0"/>
          </a:p>
          <a:p>
            <a:r>
              <a:rPr lang="en-US" sz="1400" b="1" dirty="0"/>
              <a:t> </a:t>
            </a:r>
            <a:r>
              <a:rPr lang="en-US" sz="1400" b="1" dirty="0" smtClean="0"/>
              <a:t>     chronic </a:t>
            </a:r>
            <a:r>
              <a:rPr lang="en-US" sz="1400" b="1" dirty="0"/>
              <a:t>kidney disease</a:t>
            </a:r>
            <a:endParaRPr lang="en-US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3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0" y="2568167"/>
            <a:ext cx="1464010" cy="3207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76" y="204220"/>
            <a:ext cx="4535996" cy="19021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67544" y="4473116"/>
            <a:ext cx="2870745" cy="6479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454" y="3861048"/>
            <a:ext cx="3678882" cy="1129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936249" y="5085184"/>
            <a:ext cx="3336051" cy="145470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902916" y="1161845"/>
            <a:ext cx="1369557" cy="215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63688" y="4052334"/>
            <a:ext cx="74684" cy="373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658827" y="4052334"/>
            <a:ext cx="1176462" cy="525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83985" y="4897094"/>
            <a:ext cx="651304" cy="281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79512" y="1157447"/>
            <a:ext cx="2016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Verdana" charset="0"/>
              </a:rPr>
              <a:t>Diseases of the </a:t>
            </a:r>
            <a:endParaRPr lang="en-US" sz="1600" b="1" dirty="0" smtClean="0">
              <a:solidFill>
                <a:schemeClr val="bg1">
                  <a:lumMod val="85000"/>
                </a:schemeClr>
              </a:solidFill>
              <a:latin typeface="Verdana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latin typeface="Verdana" charset="0"/>
              </a:rPr>
              <a:t>genitourinary 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chemeClr val="bg1">
                    <a:lumMod val="85000"/>
                  </a:schemeClr>
                </a:solidFill>
                <a:latin typeface="Verdana" charset="0"/>
              </a:rPr>
              <a:t>system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Verdana" charset="0"/>
              </a:rPr>
              <a:t> </a:t>
            </a:r>
            <a:r>
              <a:rPr lang="en-US" sz="1600" b="1" dirty="0">
                <a:solidFill>
                  <a:srgbClr val="000000"/>
                </a:solidFill>
                <a:latin typeface="Consolas" charset="0"/>
              </a:rPr>
              <a:t>N00-N99</a:t>
            </a:r>
            <a:endParaRPr lang="en-US" sz="1600" b="1" dirty="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3651" y="3350707"/>
            <a:ext cx="3842736" cy="58345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658827" y="2737951"/>
            <a:ext cx="848488" cy="781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6404" y="2169577"/>
            <a:ext cx="5508104" cy="142562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95479" y="544362"/>
            <a:ext cx="232307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Pathophysiology </a:t>
            </a:r>
          </a:p>
          <a:p>
            <a:endParaRPr lang="en-US" sz="1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46412" y="300969"/>
            <a:ext cx="6750090" cy="861774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en-US" sz="1600" dirty="0" smtClean="0">
              <a:solidFill>
                <a:srgbClr val="282323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282323"/>
                </a:solidFill>
                <a:latin typeface="+mn-lt"/>
              </a:rPr>
              <a:t> </a:t>
            </a:r>
            <a:r>
              <a:rPr lang="en-US" dirty="0" smtClean="0">
                <a:solidFill>
                  <a:srgbClr val="282323"/>
                </a:solidFill>
                <a:latin typeface="+mn-lt"/>
              </a:rPr>
              <a:t>The </a:t>
            </a:r>
            <a:r>
              <a:rPr lang="en-US" dirty="0">
                <a:solidFill>
                  <a:srgbClr val="282323"/>
                </a:solidFill>
                <a:latin typeface="+mn-lt"/>
              </a:rPr>
              <a:t>pre-test probability and the post-test probability of </a:t>
            </a:r>
            <a:r>
              <a:rPr lang="en-US" dirty="0" smtClean="0">
                <a:solidFill>
                  <a:srgbClr val="282323"/>
                </a:solidFill>
                <a:latin typeface="+mn-lt"/>
              </a:rPr>
              <a:t>disease</a:t>
            </a:r>
          </a:p>
          <a:p>
            <a:r>
              <a:rPr lang="en-US" sz="1600" dirty="0" smtClean="0">
                <a:solidFill>
                  <a:srgbClr val="282323"/>
                </a:solidFill>
                <a:latin typeface="+mn-lt"/>
              </a:rPr>
              <a:t>    </a:t>
            </a:r>
            <a:endParaRPr lang="en-US" sz="440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7363" y="1037792"/>
            <a:ext cx="7983785" cy="4296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40360" y="5121188"/>
            <a:ext cx="2448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Sox et </a:t>
            </a:r>
            <a:r>
              <a:rPr lang="en-US" sz="800" smtClean="0"/>
              <a:t>al. </a:t>
            </a:r>
            <a:r>
              <a:rPr lang="en-US" sz="800" dirty="0" smtClean="0"/>
              <a:t>Medical Decision Making 2</a:t>
            </a:r>
            <a:r>
              <a:rPr lang="en-US" sz="800" baseline="30000" dirty="0" smtClean="0"/>
              <a:t>nd</a:t>
            </a:r>
            <a:r>
              <a:rPr lang="en-US" sz="800" dirty="0" smtClean="0"/>
              <a:t> ed., 2013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7762508" y="1074872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282323"/>
                </a:solidFill>
                <a:latin typeface="+mn-lt"/>
              </a:rPr>
              <a:t>D = disease</a:t>
            </a:r>
          </a:p>
          <a:p>
            <a:endParaRPr lang="en-US" sz="100" i="1" dirty="0" smtClean="0">
              <a:solidFill>
                <a:srgbClr val="282323"/>
              </a:solidFill>
              <a:latin typeface="+mn-lt"/>
            </a:endParaRPr>
          </a:p>
          <a:p>
            <a:r>
              <a:rPr lang="en-US" sz="1400" i="1" dirty="0" smtClean="0">
                <a:solidFill>
                  <a:srgbClr val="282323"/>
                </a:solidFill>
                <a:latin typeface="+mn-lt"/>
              </a:rPr>
              <a:t>R = test result</a:t>
            </a:r>
            <a:r>
              <a:rPr lang="en-US" sz="1400" i="1" dirty="0" smtClean="0">
                <a:solidFill>
                  <a:srgbClr val="282323"/>
                </a:solidFill>
                <a:latin typeface="Palatino" charset="0"/>
              </a:rPr>
              <a:t> 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9965" y="3263001"/>
            <a:ext cx="2821843" cy="168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3787" y="2905282"/>
            <a:ext cx="1356170" cy="6658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38101" y="3026018"/>
            <a:ext cx="934199" cy="330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3188" y="2956386"/>
            <a:ext cx="631516" cy="3392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166" y="4501487"/>
            <a:ext cx="2859682" cy="214632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3166" y="4741403"/>
            <a:ext cx="2929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FFFF00"/>
                </a:solidFill>
                <a:latin typeface="+mn-lt"/>
              </a:rPr>
              <a:t>The importance of imaging results </a:t>
            </a:r>
            <a:endParaRPr lang="en-US" sz="1400" i="1" dirty="0">
              <a:solidFill>
                <a:srgbClr val="FFFF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050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809" y="861675"/>
            <a:ext cx="202791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Integrate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clinical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parameters </a:t>
            </a:r>
          </a:p>
          <a:p>
            <a:endParaRPr lang="en-US" sz="8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Assess </a:t>
            </a:r>
          </a:p>
          <a:p>
            <a:r>
              <a:rPr lang="en-US" sz="1600" dirty="0" smtClean="0"/>
              <a:t>     disease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pathophysiology</a:t>
            </a:r>
          </a:p>
          <a:p>
            <a:endParaRPr lang="en-US" sz="8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Reveal </a:t>
            </a:r>
            <a:r>
              <a:rPr lang="en-US" sz="1600" dirty="0"/>
              <a:t>molecular mechanisms of diseases </a:t>
            </a:r>
            <a:endParaRPr lang="en-US" sz="1600" dirty="0" smtClean="0"/>
          </a:p>
          <a:p>
            <a:endParaRPr lang="en-US" sz="2400" dirty="0" smtClean="0"/>
          </a:p>
          <a:p>
            <a:r>
              <a:rPr lang="en-US" sz="3200" dirty="0" smtClean="0"/>
              <a:t>       </a:t>
            </a:r>
            <a:endParaRPr lang="en-US" sz="1200" dirty="0"/>
          </a:p>
          <a:p>
            <a:pPr algn="ctr"/>
            <a:r>
              <a:rPr lang="en-US" sz="1600" dirty="0"/>
              <a:t>M</a:t>
            </a:r>
            <a:r>
              <a:rPr lang="en-US" sz="1600" dirty="0" smtClean="0"/>
              <a:t>ore </a:t>
            </a:r>
            <a:r>
              <a:rPr lang="en-US" sz="1600" dirty="0"/>
              <a:t>accurate molecular </a:t>
            </a:r>
            <a:r>
              <a:rPr lang="en-US" sz="1600" dirty="0" smtClean="0"/>
              <a:t>diagnosis 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Predict disease prognosis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T</a:t>
            </a:r>
            <a:r>
              <a:rPr lang="en-US" sz="1600" dirty="0" smtClean="0"/>
              <a:t>argeted </a:t>
            </a:r>
            <a:r>
              <a:rPr lang="en-US" sz="1600" dirty="0"/>
              <a:t>therapeutic </a:t>
            </a:r>
            <a:r>
              <a:rPr lang="en-US" sz="1600" dirty="0" smtClean="0"/>
              <a:t>agents 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655676" y="20402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Systems biomedicine of </a:t>
            </a:r>
            <a:r>
              <a:rPr lang="en-US" sz="2800" b="1" smtClean="0">
                <a:latin typeface="Arial" charset="0"/>
                <a:ea typeface="Arial" charset="0"/>
                <a:cs typeface="Arial" charset="0"/>
              </a:rPr>
              <a:t>kidney diseases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6076" y="6469935"/>
            <a:ext cx="41078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He et al. 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Systems biology of kidney diseases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Kidney </a:t>
            </a:r>
            <a:r>
              <a:rPr lang="is-IS" sz="800" dirty="0">
                <a:latin typeface="Arial" charset="0"/>
                <a:ea typeface="Arial" charset="0"/>
                <a:cs typeface="Arial" charset="0"/>
              </a:rPr>
              <a:t>International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2012;81:22–39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3193"/>
          <a:stretch/>
        </p:blipFill>
        <p:spPr>
          <a:xfrm>
            <a:off x="2572922" y="1411959"/>
            <a:ext cx="6535582" cy="4573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103" y="4077072"/>
            <a:ext cx="842825" cy="220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0462" y="836712"/>
            <a:ext cx="333746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</a:t>
            </a:r>
            <a:endParaRPr lang="en-US" sz="1400" dirty="0" smtClean="0"/>
          </a:p>
          <a:p>
            <a:pPr algn="ctr"/>
            <a:r>
              <a:rPr lang="en-US" sz="1400" dirty="0"/>
              <a:t>y</a:t>
            </a:r>
            <a:endParaRPr lang="en-US" sz="1400" dirty="0" smtClean="0"/>
          </a:p>
          <a:p>
            <a:pPr algn="ctr"/>
            <a:r>
              <a:rPr lang="en-US" sz="1400" dirty="0"/>
              <a:t>s</a:t>
            </a:r>
            <a:endParaRPr lang="en-US" sz="1400" dirty="0" smtClean="0"/>
          </a:p>
          <a:p>
            <a:pPr algn="ctr"/>
            <a:r>
              <a:rPr lang="en-US" sz="1400" dirty="0"/>
              <a:t>t</a:t>
            </a:r>
            <a:endParaRPr lang="en-US" sz="1400" dirty="0" smtClean="0"/>
          </a:p>
          <a:p>
            <a:pPr algn="ctr"/>
            <a:r>
              <a:rPr lang="en-US" sz="1400" dirty="0"/>
              <a:t>e</a:t>
            </a:r>
            <a:endParaRPr lang="en-US" sz="1400" dirty="0" smtClean="0"/>
          </a:p>
          <a:p>
            <a:pPr algn="ctr"/>
            <a:r>
              <a:rPr lang="en-US" sz="1400" dirty="0"/>
              <a:t>m</a:t>
            </a:r>
            <a:endParaRPr lang="en-US" sz="1400" dirty="0" smtClean="0"/>
          </a:p>
          <a:p>
            <a:pPr algn="ctr"/>
            <a:r>
              <a:rPr lang="en-US" sz="1400" dirty="0"/>
              <a:t>s</a:t>
            </a:r>
            <a:endParaRPr lang="en-US" sz="1400" dirty="0" smtClean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l</a:t>
            </a:r>
            <a:endParaRPr lang="en-US" sz="1400" dirty="0" smtClean="0"/>
          </a:p>
          <a:p>
            <a:pPr algn="ctr"/>
            <a:r>
              <a:rPr lang="en-US" sz="1400" dirty="0" smtClean="0"/>
              <a:t>e</a:t>
            </a:r>
          </a:p>
          <a:p>
            <a:pPr algn="ctr"/>
            <a:r>
              <a:rPr lang="en-US" sz="1400" dirty="0" smtClean="0"/>
              <a:t>v</a:t>
            </a:r>
          </a:p>
          <a:p>
            <a:pPr algn="ctr"/>
            <a:r>
              <a:rPr lang="en-US" sz="1400" dirty="0"/>
              <a:t>e</a:t>
            </a:r>
            <a:endParaRPr lang="en-US" sz="1400" dirty="0" smtClean="0"/>
          </a:p>
          <a:p>
            <a:pPr algn="ctr"/>
            <a:r>
              <a:rPr lang="en-US" sz="1400" dirty="0" smtClean="0"/>
              <a:t>l</a:t>
            </a:r>
            <a:endParaRPr lang="en-US" sz="1400" dirty="0"/>
          </a:p>
        </p:txBody>
      </p:sp>
      <p:sp>
        <p:nvSpPr>
          <p:cNvPr id="11" name="Right Brace 10"/>
          <p:cNvSpPr/>
          <p:nvPr/>
        </p:nvSpPr>
        <p:spPr>
          <a:xfrm>
            <a:off x="1871700" y="933683"/>
            <a:ext cx="366056" cy="2639333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31540" y="3797478"/>
            <a:ext cx="954108" cy="567626"/>
          </a:xfrm>
          <a:prstGeom prst="downArrow">
            <a:avLst>
              <a:gd name="adj1" fmla="val 50000"/>
              <a:gd name="adj2" fmla="val 4852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24028" y="4021323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Imaging </a:t>
            </a:r>
            <a:r>
              <a:rPr lang="en-US" sz="900" dirty="0" smtClean="0"/>
              <a:t>&amp;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629564" y="3784698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FFFF00"/>
                </a:solidFill>
              </a:rPr>
              <a:t>enable</a:t>
            </a:r>
            <a:endParaRPr lang="en-US" sz="9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96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22" y="1120316"/>
            <a:ext cx="7311778" cy="5189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09" y="861675"/>
            <a:ext cx="261161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Normal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kidney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function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e.g. maintenance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of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fluids, electrolytes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, </a:t>
            </a: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ea typeface="Arial" charset="0"/>
                <a:cs typeface="Arial" charset="0"/>
              </a:rPr>
              <a:t>   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and acid–base balance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    and clearance of toxins 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>
              <a:ea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sz="12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maintained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by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coordinated 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regulation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at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different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Arial" charset="0"/>
                <a:cs typeface="Arial" charset="0"/>
              </a:rPr>
              <a:t> </a:t>
            </a:r>
            <a:r>
              <a:rPr lang="en-US" dirty="0" smtClean="0">
                <a:ea typeface="Arial" charset="0"/>
                <a:cs typeface="Arial" charset="0"/>
              </a:rPr>
              <a:t>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levels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of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95736" y="204021"/>
            <a:ext cx="666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Multiscale analysis of kidney function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6076" y="6469935"/>
            <a:ext cx="410787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He et al.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Systems biology of kidney diseases 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Kidney </a:t>
            </a:r>
            <a:r>
              <a:rPr lang="is-IS" sz="800" dirty="0">
                <a:latin typeface="Arial" charset="0"/>
                <a:ea typeface="Arial" charset="0"/>
                <a:cs typeface="Arial" charset="0"/>
              </a:rPr>
              <a:t>International </a:t>
            </a:r>
            <a:r>
              <a:rPr lang="is-IS" sz="800" dirty="0" smtClean="0">
                <a:latin typeface="Arial" charset="0"/>
                <a:ea typeface="Arial" charset="0"/>
                <a:cs typeface="Arial" charset="0"/>
              </a:rPr>
              <a:t>2012;81:22–39 </a:t>
            </a:r>
            <a:endParaRPr lang="is-I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04348" y="321297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 </a:t>
            </a:r>
            <a:r>
              <a:rPr lang="en-US" sz="1400" dirty="0" err="1" smtClean="0"/>
              <a:t>Radiomics</a:t>
            </a:r>
            <a:r>
              <a:rPr lang="en-US" sz="1400" dirty="0" smtClean="0"/>
              <a:t> “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048164" y="2113402"/>
            <a:ext cx="158417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 smtClean="0">
                <a:solidFill>
                  <a:srgbClr val="333132"/>
                </a:solidFill>
              </a:rPr>
              <a:t>a </a:t>
            </a:r>
            <a:r>
              <a:rPr lang="en-US" sz="700" dirty="0">
                <a:solidFill>
                  <a:srgbClr val="333132"/>
                </a:solidFill>
              </a:rPr>
              <a:t>Systems Approach for </a:t>
            </a:r>
            <a:endParaRPr lang="en-US" sz="700" dirty="0" smtClean="0">
              <a:solidFill>
                <a:srgbClr val="333132"/>
              </a:solidFill>
            </a:endParaRPr>
          </a:p>
          <a:p>
            <a:r>
              <a:rPr lang="en-US" sz="700" dirty="0" err="1" smtClean="0">
                <a:solidFill>
                  <a:srgbClr val="333132"/>
                </a:solidFill>
              </a:rPr>
              <a:t>PHysiological</a:t>
            </a:r>
            <a:r>
              <a:rPr lang="en-US" sz="700" dirty="0" smtClean="0">
                <a:solidFill>
                  <a:srgbClr val="333132"/>
                </a:solidFill>
              </a:rPr>
              <a:t> </a:t>
            </a:r>
            <a:r>
              <a:rPr lang="en-US" sz="700" dirty="0">
                <a:solidFill>
                  <a:srgbClr val="333132"/>
                </a:solidFill>
              </a:rPr>
              <a:t>Integration of Renal, </a:t>
            </a:r>
            <a:endParaRPr lang="en-US" sz="700" dirty="0" smtClean="0">
              <a:solidFill>
                <a:srgbClr val="333132"/>
              </a:solidFill>
            </a:endParaRPr>
          </a:p>
          <a:p>
            <a:r>
              <a:rPr lang="en-US" sz="700" dirty="0" smtClean="0">
                <a:solidFill>
                  <a:srgbClr val="333132"/>
                </a:solidFill>
              </a:rPr>
              <a:t>cardiac </a:t>
            </a:r>
            <a:r>
              <a:rPr lang="en-US" sz="700" dirty="0">
                <a:solidFill>
                  <a:srgbClr val="333132"/>
                </a:solidFill>
              </a:rPr>
              <a:t>and respiratory </a:t>
            </a:r>
            <a:r>
              <a:rPr lang="en-US" sz="700" dirty="0" smtClean="0">
                <a:solidFill>
                  <a:srgbClr val="333132"/>
                </a:solidFill>
              </a:rPr>
              <a:t>function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558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8495</TotalTime>
  <Words>2202</Words>
  <Application>Microsoft Macintosh PowerPoint</Application>
  <PresentationFormat>On-screen Show (4:3)</PresentationFormat>
  <Paragraphs>527</Paragraphs>
  <Slides>27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ArialMT</vt:lpstr>
      <vt:lpstr>Calibri</vt:lpstr>
      <vt:lpstr>Consolas</vt:lpstr>
      <vt:lpstr>HelveticaNeueLTStd</vt:lpstr>
      <vt:lpstr>ＭＳ Ｐゴシック</vt:lpstr>
      <vt:lpstr>MTSY</vt:lpstr>
      <vt:lpstr>Palatino</vt:lpstr>
      <vt:lpstr>Symbol</vt:lpstr>
      <vt:lpstr>Verdana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UiB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Arvid Lundervold</dc:creator>
  <cp:lastModifiedBy>Arvid Lundervold</cp:lastModifiedBy>
  <cp:revision>1004</cp:revision>
  <cp:lastPrinted>2011-03-10T09:46:19Z</cp:lastPrinted>
  <dcterms:created xsi:type="dcterms:W3CDTF">2011-03-10T09:45:31Z</dcterms:created>
  <dcterms:modified xsi:type="dcterms:W3CDTF">2017-10-09T21:01:12Z</dcterms:modified>
</cp:coreProperties>
</file>